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403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3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93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23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105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34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82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884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28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37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03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31934F0-F4BC-1E40-A0C9-6BFE62E743A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 defTabSz="457200"/>
              <a:t>4-4-2015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BA17E7D-2D24-A14B-B007-AC575236AA1A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 defTabSz="457200"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26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2.xml"/><Relationship Id="rId9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2.xml"/><Relationship Id="rId9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2.xml"/><Relationship Id="rId9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2.xml"/><Relationship Id="rId9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2.xml"/><Relationship Id="rId9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2.xml"/><Relationship Id="rId9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2.xml"/><Relationship Id="rId9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2.xml"/><Relationship Id="rId9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2.xml"/><Relationship Id="rId9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2.xml"/><Relationship Id="rId9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3.emf"/><Relationship Id="rId4" Type="http://schemas.openxmlformats.org/officeDocument/2006/relationships/slide" Target="slide2.xml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ep 2"/>
          <p:cNvGrpSpPr/>
          <p:nvPr/>
        </p:nvGrpSpPr>
        <p:grpSpPr>
          <a:xfrm>
            <a:off x="-14528" y="0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 dirty="0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0592"/>
              <a:ext cx="31582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C0504D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lottospel</a:t>
              </a:r>
              <a:endParaRPr lang="nl-NL" sz="4800" b="1" i="1" dirty="0">
                <a:solidFill>
                  <a:srgbClr val="C0504D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</p:grpSp>
      <p:sp>
        <p:nvSpPr>
          <p:cNvPr id="36" name="Titel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>
                <a:solidFill>
                  <a:prstClr val="black"/>
                </a:solidFill>
              </a:rPr>
              <a:t>Hoe maak je een lottospel?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37" name="Ondertitel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nl-NL" dirty="0" smtClean="0">
                <a:solidFill>
                  <a:prstClr val="black"/>
                </a:solidFill>
              </a:rPr>
              <a:t>…over lijnen in een driehoek.</a:t>
            </a:r>
            <a:endParaRPr lang="nl-N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5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ep 2"/>
          <p:cNvGrpSpPr/>
          <p:nvPr/>
        </p:nvGrpSpPr>
        <p:grpSpPr>
          <a:xfrm>
            <a:off x="-14528" y="0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 dirty="0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0592"/>
              <a:ext cx="31582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C0504D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lottospel</a:t>
              </a:r>
              <a:endParaRPr lang="nl-NL" sz="4800" b="1" i="1" dirty="0">
                <a:solidFill>
                  <a:srgbClr val="C0504D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</p:grpSp>
      <p:sp>
        <p:nvSpPr>
          <p:cNvPr id="119" name="Titel 1"/>
          <p:cNvSpPr txBox="1">
            <a:spLocks/>
          </p:cNvSpPr>
          <p:nvPr/>
        </p:nvSpPr>
        <p:spPr>
          <a:xfrm>
            <a:off x="457200" y="774269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smtClean="0">
                <a:solidFill>
                  <a:prstClr val="black"/>
                </a:solidFill>
              </a:rPr>
              <a:t>Stap 9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178765" y="2212560"/>
            <a:ext cx="8546507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dirty="0">
                <a:solidFill>
                  <a:prstClr val="black"/>
                </a:solidFill>
              </a:rPr>
              <a:t>Het spel spelen gaat als volgt:</a:t>
            </a:r>
          </a:p>
          <a:p>
            <a:pPr defTabSz="457200"/>
            <a:endParaRPr lang="nl-NL" dirty="0">
              <a:solidFill>
                <a:prstClr val="black"/>
              </a:solidFill>
            </a:endParaRP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nl-NL" dirty="0">
                <a:solidFill>
                  <a:prstClr val="black"/>
                </a:solidFill>
              </a:rPr>
              <a:t>Elke speler krijgt een opdracht kaart.</a:t>
            </a:r>
          </a:p>
          <a:p>
            <a:pPr marL="285750" indent="-285750" defTabSz="457200">
              <a:buFont typeface="Arial" pitchFamily="34" charset="0"/>
              <a:buChar char="•"/>
            </a:pPr>
            <a:endParaRPr lang="nl-NL" dirty="0">
              <a:solidFill>
                <a:prstClr val="black"/>
              </a:solidFill>
            </a:endParaRP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nl-NL" dirty="0">
                <a:solidFill>
                  <a:prstClr val="black"/>
                </a:solidFill>
              </a:rPr>
              <a:t>De antwoordkaartjes liggen omgekeerd op een stapel.</a:t>
            </a:r>
          </a:p>
          <a:p>
            <a:pPr marL="285750" indent="-285750" defTabSz="457200">
              <a:buFont typeface="Arial" pitchFamily="34" charset="0"/>
              <a:buChar char="•"/>
            </a:pPr>
            <a:endParaRPr lang="nl-NL" dirty="0">
              <a:solidFill>
                <a:prstClr val="black"/>
              </a:solidFill>
            </a:endParaRP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nl-NL" dirty="0">
                <a:solidFill>
                  <a:prstClr val="black"/>
                </a:solidFill>
              </a:rPr>
              <a:t>Draai 1 kaartje om</a:t>
            </a:r>
          </a:p>
          <a:p>
            <a:pPr marL="285750" indent="-285750" defTabSz="457200">
              <a:buFont typeface="Arial" pitchFamily="34" charset="0"/>
              <a:buChar char="•"/>
            </a:pPr>
            <a:endParaRPr lang="nl-NL" dirty="0">
              <a:solidFill>
                <a:prstClr val="black"/>
              </a:solidFill>
            </a:endParaRP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nl-NL" dirty="0">
                <a:solidFill>
                  <a:prstClr val="black"/>
                </a:solidFill>
              </a:rPr>
              <a:t>Als je dat kaartje nodig hebt pak je het (meerdere mensen kunnen het nodig hebben!)</a:t>
            </a:r>
          </a:p>
          <a:p>
            <a:pPr marL="285750" indent="-285750" defTabSz="457200">
              <a:buFont typeface="Arial" pitchFamily="34" charset="0"/>
              <a:buChar char="•"/>
            </a:pPr>
            <a:endParaRPr lang="nl-NL" dirty="0">
              <a:solidFill>
                <a:prstClr val="black"/>
              </a:solidFill>
            </a:endParaRP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nl-NL" dirty="0">
                <a:solidFill>
                  <a:prstClr val="black"/>
                </a:solidFill>
              </a:rPr>
              <a:t>Je legt het op de driehoek en laat controleren of het goed is.</a:t>
            </a:r>
          </a:p>
          <a:p>
            <a:pPr marL="285750" indent="-285750" defTabSz="457200">
              <a:buFont typeface="Arial" pitchFamily="34" charset="0"/>
              <a:buChar char="•"/>
            </a:pPr>
            <a:endParaRPr lang="nl-NL" dirty="0">
              <a:solidFill>
                <a:prstClr val="black"/>
              </a:solidFill>
            </a:endParaRP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nl-NL" dirty="0">
                <a:solidFill>
                  <a:prstClr val="black"/>
                </a:solidFill>
              </a:rPr>
              <a:t>Fout? Dan…………</a:t>
            </a:r>
          </a:p>
          <a:p>
            <a:pPr marL="285750" indent="-285750" defTabSz="457200">
              <a:buFont typeface="Arial" pitchFamily="34" charset="0"/>
              <a:buChar char="•"/>
            </a:pPr>
            <a:endParaRPr lang="nl-NL" dirty="0">
              <a:solidFill>
                <a:prstClr val="black"/>
              </a:solidFill>
            </a:endParaRPr>
          </a:p>
          <a:p>
            <a:pPr marL="285750" indent="-285750" defTabSz="457200">
              <a:buFont typeface="Arial" pitchFamily="34" charset="0"/>
              <a:buChar char="•"/>
            </a:pPr>
            <a:r>
              <a:rPr lang="nl-NL" dirty="0">
                <a:solidFill>
                  <a:prstClr val="black"/>
                </a:solidFill>
              </a:rPr>
              <a:t>Wie het eerst zijn kaart vol heeft wint!</a:t>
            </a:r>
          </a:p>
          <a:p>
            <a:pPr defTabSz="457200"/>
            <a:endParaRPr lang="nl-NL" dirty="0">
              <a:solidFill>
                <a:prstClr val="black"/>
              </a:solidFill>
            </a:endParaRPr>
          </a:p>
          <a:p>
            <a:pPr defTabSz="457200"/>
            <a:endParaRPr lang="nl-N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776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ep 2"/>
          <p:cNvGrpSpPr/>
          <p:nvPr/>
        </p:nvGrpSpPr>
        <p:grpSpPr>
          <a:xfrm>
            <a:off x="-14528" y="0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 dirty="0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0592"/>
              <a:ext cx="31582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C0504D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lottospel</a:t>
              </a:r>
              <a:endParaRPr lang="nl-NL" sz="4800" b="1" i="1" dirty="0">
                <a:solidFill>
                  <a:srgbClr val="C0504D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</p:grpSp>
      <p:sp>
        <p:nvSpPr>
          <p:cNvPr id="13" name="Tijdelijke aanduiding voor inhoud 2"/>
          <p:cNvSpPr txBox="1">
            <a:spLocks/>
          </p:cNvSpPr>
          <p:nvPr/>
        </p:nvSpPr>
        <p:spPr>
          <a:xfrm>
            <a:off x="457200" y="2099831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Speel het spel een aantal keer.</a:t>
            </a:r>
          </a:p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Pas de spelregels aan.</a:t>
            </a:r>
          </a:p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Je krijgt een envelop om het spel in op te bergen.</a:t>
            </a:r>
          </a:p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Maak een blad met spelregels en plak die op de achterkant van de envelop.</a:t>
            </a:r>
          </a:p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Maak een mooie voorkant op de envelop.</a:t>
            </a:r>
          </a:p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Schrijf op wie wat gedaan heeft en lever je werk in.</a:t>
            </a:r>
            <a:endParaRPr lang="nl-NL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342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ep 2"/>
          <p:cNvGrpSpPr/>
          <p:nvPr/>
        </p:nvGrpSpPr>
        <p:grpSpPr>
          <a:xfrm>
            <a:off x="-14528" y="0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 dirty="0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0592"/>
              <a:ext cx="31582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C0504D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lottospel</a:t>
              </a:r>
              <a:endParaRPr lang="nl-NL" sz="4800" b="1" i="1" dirty="0">
                <a:solidFill>
                  <a:srgbClr val="C0504D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</p:grpSp>
      <p:sp>
        <p:nvSpPr>
          <p:cNvPr id="12" name="Titel 1"/>
          <p:cNvSpPr txBox="1">
            <a:spLocks/>
          </p:cNvSpPr>
          <p:nvPr/>
        </p:nvSpPr>
        <p:spPr>
          <a:xfrm>
            <a:off x="457200" y="774269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smtClean="0">
                <a:solidFill>
                  <a:prstClr val="black"/>
                </a:solidFill>
              </a:rPr>
              <a:t>Stap 1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3" name="Tijdelijke aanduiding voor inhoud 2"/>
          <p:cNvSpPr txBox="1">
            <a:spLocks/>
          </p:cNvSpPr>
          <p:nvPr/>
        </p:nvSpPr>
        <p:spPr>
          <a:xfrm>
            <a:off x="529208" y="1818282"/>
            <a:ext cx="8229600" cy="43735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Je krijgt 4 verschillende driehoeken op een kaart.</a:t>
            </a:r>
            <a:endParaRPr lang="nl-NL" sz="2800" dirty="0">
              <a:solidFill>
                <a:prstClr val="black"/>
              </a:solidFill>
            </a:endParaRPr>
          </a:p>
        </p:txBody>
      </p:sp>
      <p:grpSp>
        <p:nvGrpSpPr>
          <p:cNvPr id="14" name="Groep 13"/>
          <p:cNvGrpSpPr/>
          <p:nvPr/>
        </p:nvGrpSpPr>
        <p:grpSpPr>
          <a:xfrm>
            <a:off x="683568" y="2348880"/>
            <a:ext cx="4680520" cy="4254590"/>
            <a:chOff x="702358" y="2351648"/>
            <a:chExt cx="4608512" cy="4257358"/>
          </a:xfrm>
        </p:grpSpPr>
        <p:grpSp>
          <p:nvGrpSpPr>
            <p:cNvPr id="15" name="Groep 14"/>
            <p:cNvGrpSpPr/>
            <p:nvPr/>
          </p:nvGrpSpPr>
          <p:grpSpPr>
            <a:xfrm>
              <a:off x="702358" y="2351648"/>
              <a:ext cx="4608512" cy="4257358"/>
              <a:chOff x="702358" y="2351648"/>
              <a:chExt cx="4608512" cy="4257358"/>
            </a:xfrm>
          </p:grpSpPr>
          <p:grpSp>
            <p:nvGrpSpPr>
              <p:cNvPr id="18" name="Groep 17"/>
              <p:cNvGrpSpPr/>
              <p:nvPr/>
            </p:nvGrpSpPr>
            <p:grpSpPr>
              <a:xfrm>
                <a:off x="827584" y="2492896"/>
                <a:ext cx="4421246" cy="3645945"/>
                <a:chOff x="827584" y="2492896"/>
                <a:chExt cx="4421246" cy="3645945"/>
              </a:xfrm>
            </p:grpSpPr>
            <p:sp>
              <p:nvSpPr>
                <p:cNvPr id="20" name="Gelijkbenige driehoek 19"/>
                <p:cNvSpPr/>
                <p:nvPr/>
              </p:nvSpPr>
              <p:spPr>
                <a:xfrm>
                  <a:off x="3635896" y="2492896"/>
                  <a:ext cx="1008112" cy="1512168"/>
                </a:xfrm>
                <a:prstGeom prst="triangl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1" name="Gelijkbenige driehoek 20"/>
                <p:cNvSpPr/>
                <p:nvPr/>
              </p:nvSpPr>
              <p:spPr>
                <a:xfrm>
                  <a:off x="827584" y="3140968"/>
                  <a:ext cx="1512168" cy="864096"/>
                </a:xfrm>
                <a:prstGeom prst="triangle">
                  <a:avLst>
                    <a:gd name="adj" fmla="val 23821"/>
                  </a:avLst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" name="Gelijkbenige driehoek 21"/>
                <p:cNvSpPr/>
                <p:nvPr/>
              </p:nvSpPr>
              <p:spPr>
                <a:xfrm rot="5400000">
                  <a:off x="948827" y="5071952"/>
                  <a:ext cx="1269680" cy="864097"/>
                </a:xfrm>
                <a:prstGeom prst="triangle">
                  <a:avLst>
                    <a:gd name="adj" fmla="val 100000"/>
                  </a:avLst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" name="Gelijkbenige driehoek 27"/>
                <p:cNvSpPr/>
                <p:nvPr/>
              </p:nvSpPr>
              <p:spPr>
                <a:xfrm rot="8972236">
                  <a:off x="3031074" y="5392053"/>
                  <a:ext cx="2217756" cy="700346"/>
                </a:xfrm>
                <a:prstGeom prst="triangle">
                  <a:avLst>
                    <a:gd name="adj" fmla="val 49087"/>
                  </a:avLst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9" name="Rechthoek 18"/>
              <p:cNvSpPr/>
              <p:nvPr/>
            </p:nvSpPr>
            <p:spPr>
              <a:xfrm>
                <a:off x="702358" y="2351648"/>
                <a:ext cx="4608512" cy="4257358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16" name="Rechte verbindingslijn 15"/>
            <p:cNvCxnSpPr>
              <a:stCxn id="19" idx="0"/>
              <a:endCxn id="19" idx="2"/>
            </p:cNvCxnSpPr>
            <p:nvPr/>
          </p:nvCxnSpPr>
          <p:spPr>
            <a:xfrm>
              <a:off x="3006614" y="2351648"/>
              <a:ext cx="0" cy="42573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>
              <a:endCxn id="19" idx="3"/>
            </p:cNvCxnSpPr>
            <p:nvPr/>
          </p:nvCxnSpPr>
          <p:spPr>
            <a:xfrm>
              <a:off x="702358" y="4480327"/>
              <a:ext cx="46085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4152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ep 2"/>
          <p:cNvGrpSpPr/>
          <p:nvPr/>
        </p:nvGrpSpPr>
        <p:grpSpPr>
          <a:xfrm>
            <a:off x="-14528" y="0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 dirty="0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0592"/>
              <a:ext cx="31582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C0504D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lottospel</a:t>
              </a:r>
              <a:endParaRPr lang="nl-NL" sz="4800" b="1" i="1" dirty="0">
                <a:solidFill>
                  <a:srgbClr val="C0504D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</p:grpSp>
      <p:sp>
        <p:nvSpPr>
          <p:cNvPr id="12" name="Titel 1"/>
          <p:cNvSpPr txBox="1">
            <a:spLocks/>
          </p:cNvSpPr>
          <p:nvPr/>
        </p:nvSpPr>
        <p:spPr>
          <a:xfrm>
            <a:off x="457200" y="75541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smtClean="0">
                <a:solidFill>
                  <a:prstClr val="black"/>
                </a:solidFill>
              </a:rPr>
              <a:t>Stap 2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3" name="Tijdelijke aanduiding voor inhoud 2"/>
          <p:cNvSpPr txBox="1">
            <a:spLocks/>
          </p:cNvSpPr>
          <p:nvPr/>
        </p:nvSpPr>
        <p:spPr>
          <a:xfrm>
            <a:off x="529208" y="1818282"/>
            <a:ext cx="8229600" cy="43735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De </a:t>
            </a:r>
            <a:r>
              <a:rPr lang="nl-NL" sz="2800" dirty="0">
                <a:solidFill>
                  <a:prstClr val="black"/>
                </a:solidFill>
              </a:rPr>
              <a:t>kaart </a:t>
            </a:r>
            <a:r>
              <a:rPr lang="nl-NL" sz="2800" dirty="0" smtClean="0">
                <a:solidFill>
                  <a:prstClr val="black"/>
                </a:solidFill>
              </a:rPr>
              <a:t>is </a:t>
            </a:r>
            <a:r>
              <a:rPr lang="nl-NL" sz="2800" dirty="0">
                <a:solidFill>
                  <a:prstClr val="black"/>
                </a:solidFill>
              </a:rPr>
              <a:t>10 (!) </a:t>
            </a:r>
            <a:r>
              <a:rPr lang="nl-NL" sz="2800" dirty="0" smtClean="0">
                <a:solidFill>
                  <a:prstClr val="black"/>
                </a:solidFill>
              </a:rPr>
              <a:t>keer gekopieerd</a:t>
            </a:r>
            <a:endParaRPr lang="nl-NL" sz="2800" dirty="0">
              <a:solidFill>
                <a:prstClr val="black"/>
              </a:solidFill>
            </a:endParaRPr>
          </a:p>
        </p:txBody>
      </p:sp>
      <p:grpSp>
        <p:nvGrpSpPr>
          <p:cNvPr id="14" name="Groep 13"/>
          <p:cNvGrpSpPr/>
          <p:nvPr/>
        </p:nvGrpSpPr>
        <p:grpSpPr>
          <a:xfrm>
            <a:off x="539552" y="2446955"/>
            <a:ext cx="2461188" cy="2150177"/>
            <a:chOff x="5796136" y="2181982"/>
            <a:chExt cx="2461188" cy="2150177"/>
          </a:xfrm>
        </p:grpSpPr>
        <p:sp>
          <p:nvSpPr>
            <p:cNvPr id="15" name="Rechthoek 14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16" name="Rechte verbindingslijn 15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ep 17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19" name="Gelijkbenige driehoek 18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Gelijkbenige driehoek 19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Gelijkbenige driehoek 20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Gelijkbenige driehoek 21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28" name="Groep 27"/>
          <p:cNvGrpSpPr/>
          <p:nvPr/>
        </p:nvGrpSpPr>
        <p:grpSpPr>
          <a:xfrm>
            <a:off x="691952" y="2599355"/>
            <a:ext cx="2461188" cy="2150177"/>
            <a:chOff x="5796136" y="2181982"/>
            <a:chExt cx="2461188" cy="2150177"/>
          </a:xfrm>
        </p:grpSpPr>
        <p:sp>
          <p:nvSpPr>
            <p:cNvPr id="29" name="Rechthoek 28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31" name="Rechte verbindingslijn 30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echte verbindingslijn 31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oep 32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34" name="Gelijkbenige driehoek 33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35" name="Gelijkbenige driehoek 34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Gelijkbenige driehoek 35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37" name="Gelijkbenige driehoek 36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38" name="Groep 37"/>
          <p:cNvGrpSpPr/>
          <p:nvPr/>
        </p:nvGrpSpPr>
        <p:grpSpPr>
          <a:xfrm>
            <a:off x="844352" y="2751755"/>
            <a:ext cx="2461188" cy="2150177"/>
            <a:chOff x="5796136" y="2181982"/>
            <a:chExt cx="2461188" cy="2150177"/>
          </a:xfrm>
        </p:grpSpPr>
        <p:sp>
          <p:nvSpPr>
            <p:cNvPr id="39" name="Rechthoek 38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40" name="Rechte verbindingslijn 39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Rechte verbindingslijn 40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oep 41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43" name="Gelijkbenige driehoek 42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44" name="Gelijkbenige driehoek 43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45" name="Gelijkbenige driehoek 44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46" name="Gelijkbenige driehoek 45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47" name="Groep 46"/>
          <p:cNvGrpSpPr/>
          <p:nvPr/>
        </p:nvGrpSpPr>
        <p:grpSpPr>
          <a:xfrm>
            <a:off x="996752" y="2904155"/>
            <a:ext cx="2461188" cy="2150177"/>
            <a:chOff x="5796136" y="2181982"/>
            <a:chExt cx="2461188" cy="2150177"/>
          </a:xfrm>
        </p:grpSpPr>
        <p:sp>
          <p:nvSpPr>
            <p:cNvPr id="48" name="Rechthoek 47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49" name="Rechte verbindingslijn 48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Rechte verbindingslijn 49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ep 50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52" name="Gelijkbenige driehoek 51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Gelijkbenige driehoek 52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Gelijkbenige driehoek 53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Gelijkbenige driehoek 54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56" name="Groep 55"/>
          <p:cNvGrpSpPr/>
          <p:nvPr/>
        </p:nvGrpSpPr>
        <p:grpSpPr>
          <a:xfrm>
            <a:off x="1149152" y="3056555"/>
            <a:ext cx="2461188" cy="2150177"/>
            <a:chOff x="5796136" y="2181982"/>
            <a:chExt cx="2461188" cy="2150177"/>
          </a:xfrm>
        </p:grpSpPr>
        <p:sp>
          <p:nvSpPr>
            <p:cNvPr id="57" name="Rechthoek 56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58" name="Rechte verbindingslijn 57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Rechte verbindingslijn 58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Groep 59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61" name="Gelijkbenige driehoek 60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62" name="Gelijkbenige driehoek 61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Gelijkbenige driehoek 62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64" name="Gelijkbenige driehoek 63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65" name="Groep 64"/>
          <p:cNvGrpSpPr/>
          <p:nvPr/>
        </p:nvGrpSpPr>
        <p:grpSpPr>
          <a:xfrm>
            <a:off x="1301552" y="3208955"/>
            <a:ext cx="2461188" cy="2150177"/>
            <a:chOff x="5796136" y="2181982"/>
            <a:chExt cx="2461188" cy="2150177"/>
          </a:xfrm>
        </p:grpSpPr>
        <p:sp>
          <p:nvSpPr>
            <p:cNvPr id="66" name="Rechthoek 65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67" name="Rechte verbindingslijn 66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Rechte verbindingslijn 67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ep 68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70" name="Gelijkbenige driehoek 69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71" name="Gelijkbenige driehoek 70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72" name="Gelijkbenige driehoek 71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Gelijkbenige driehoek 72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74" name="Groep 73"/>
          <p:cNvGrpSpPr/>
          <p:nvPr/>
        </p:nvGrpSpPr>
        <p:grpSpPr>
          <a:xfrm>
            <a:off x="1453952" y="3361355"/>
            <a:ext cx="2461188" cy="2150177"/>
            <a:chOff x="5796136" y="2181982"/>
            <a:chExt cx="2461188" cy="2150177"/>
          </a:xfrm>
        </p:grpSpPr>
        <p:sp>
          <p:nvSpPr>
            <p:cNvPr id="75" name="Rechthoek 74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76" name="Rechte verbindingslijn 75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Rechte verbindingslijn 76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" name="Groep 77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79" name="Gelijkbenige driehoek 78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Gelijkbenige driehoek 79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81" name="Gelijkbenige driehoek 80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82" name="Gelijkbenige driehoek 81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83" name="Groep 82"/>
          <p:cNvGrpSpPr/>
          <p:nvPr/>
        </p:nvGrpSpPr>
        <p:grpSpPr>
          <a:xfrm>
            <a:off x="1606352" y="3513755"/>
            <a:ext cx="2461188" cy="2150177"/>
            <a:chOff x="5796136" y="2181982"/>
            <a:chExt cx="2461188" cy="2150177"/>
          </a:xfrm>
        </p:grpSpPr>
        <p:sp>
          <p:nvSpPr>
            <p:cNvPr id="84" name="Rechthoek 83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85" name="Rechte verbindingslijn 84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Rechte verbindingslijn 85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7" name="Groep 86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88" name="Gelijkbenige driehoek 87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89" name="Gelijkbenige driehoek 88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Gelijkbenige driehoek 89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91" name="Gelijkbenige driehoek 90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92" name="Groep 91"/>
          <p:cNvGrpSpPr/>
          <p:nvPr/>
        </p:nvGrpSpPr>
        <p:grpSpPr>
          <a:xfrm>
            <a:off x="1758752" y="3666155"/>
            <a:ext cx="2461188" cy="2150177"/>
            <a:chOff x="5796136" y="2181982"/>
            <a:chExt cx="2461188" cy="2150177"/>
          </a:xfrm>
        </p:grpSpPr>
        <p:sp>
          <p:nvSpPr>
            <p:cNvPr id="93" name="Rechthoek 92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94" name="Rechte verbindingslijn 93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Rechte verbindingslijn 94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ep 95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97" name="Gelijkbenige driehoek 96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98" name="Gelijkbenige driehoek 97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99" name="Gelijkbenige driehoek 98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00" name="Gelijkbenige driehoek 99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101" name="Groep 100"/>
          <p:cNvGrpSpPr/>
          <p:nvPr/>
        </p:nvGrpSpPr>
        <p:grpSpPr>
          <a:xfrm>
            <a:off x="1911152" y="3818555"/>
            <a:ext cx="2461188" cy="2150177"/>
            <a:chOff x="5796136" y="2181982"/>
            <a:chExt cx="2461188" cy="2150177"/>
          </a:xfrm>
        </p:grpSpPr>
        <p:sp>
          <p:nvSpPr>
            <p:cNvPr id="102" name="Rechthoek 101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103" name="Rechte verbindingslijn 102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Rechte verbindingslijn 103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5" name="Groep 104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106" name="Gelijkbenige driehoek 105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07" name="Gelijkbenige driehoek 106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08" name="Gelijkbenige driehoek 107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09" name="Gelijkbenige driehoek 108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110" name="Groep 109"/>
          <p:cNvGrpSpPr/>
          <p:nvPr/>
        </p:nvGrpSpPr>
        <p:grpSpPr>
          <a:xfrm>
            <a:off x="2063552" y="3970955"/>
            <a:ext cx="2461188" cy="2150177"/>
            <a:chOff x="5796136" y="2181982"/>
            <a:chExt cx="2461188" cy="2150177"/>
          </a:xfrm>
        </p:grpSpPr>
        <p:sp>
          <p:nvSpPr>
            <p:cNvPr id="111" name="Rechthoek 110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112" name="Rechte verbindingslijn 111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Rechte verbindingslijn 112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4" name="Groep 113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115" name="Gelijkbenige driehoek 114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16" name="Gelijkbenige driehoek 115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17" name="Gelijkbenige driehoek 116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18" name="Gelijkbenige driehoek 117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19" name="Rechthoek 118"/>
          <p:cNvSpPr/>
          <p:nvPr/>
        </p:nvSpPr>
        <p:spPr>
          <a:xfrm>
            <a:off x="5940152" y="2889170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/>
            <a:r>
              <a:rPr lang="nl-NL" sz="9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nl-NL" sz="96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0" name="Rechthoek 119"/>
          <p:cNvSpPr/>
          <p:nvPr/>
        </p:nvSpPr>
        <p:spPr>
          <a:xfrm>
            <a:off x="5972343" y="291232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/>
            <a:r>
              <a:rPr lang="nl-NL" sz="9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</p:txBody>
      </p:sp>
      <p:sp>
        <p:nvSpPr>
          <p:cNvPr id="121" name="Rechthoek 120"/>
          <p:cNvSpPr/>
          <p:nvPr/>
        </p:nvSpPr>
        <p:spPr>
          <a:xfrm>
            <a:off x="5972343" y="2964186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/>
            <a:r>
              <a:rPr lang="nl-NL" sz="9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</a:p>
        </p:txBody>
      </p:sp>
      <p:sp>
        <p:nvSpPr>
          <p:cNvPr id="122" name="Rechthoek 121"/>
          <p:cNvSpPr/>
          <p:nvPr/>
        </p:nvSpPr>
        <p:spPr>
          <a:xfrm>
            <a:off x="5940152" y="298909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/>
            <a:r>
              <a:rPr lang="nl-NL" sz="9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</a:p>
        </p:txBody>
      </p:sp>
      <p:sp>
        <p:nvSpPr>
          <p:cNvPr id="123" name="Rechthoek 122"/>
          <p:cNvSpPr/>
          <p:nvPr/>
        </p:nvSpPr>
        <p:spPr>
          <a:xfrm>
            <a:off x="5972343" y="2958456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/>
            <a:r>
              <a:rPr lang="nl-NL" sz="9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</a:p>
        </p:txBody>
      </p:sp>
      <p:sp>
        <p:nvSpPr>
          <p:cNvPr id="124" name="Rechthoek 123"/>
          <p:cNvSpPr/>
          <p:nvPr/>
        </p:nvSpPr>
        <p:spPr>
          <a:xfrm>
            <a:off x="5972343" y="2964186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/>
            <a:r>
              <a:rPr lang="nl-NL" sz="9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</a:p>
        </p:txBody>
      </p:sp>
      <p:sp>
        <p:nvSpPr>
          <p:cNvPr id="125" name="Rechthoek 124"/>
          <p:cNvSpPr/>
          <p:nvPr/>
        </p:nvSpPr>
        <p:spPr>
          <a:xfrm>
            <a:off x="5992347" y="3020594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/>
            <a:r>
              <a:rPr lang="nl-NL" sz="9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</a:t>
            </a:r>
          </a:p>
        </p:txBody>
      </p:sp>
      <p:sp>
        <p:nvSpPr>
          <p:cNvPr id="126" name="Rechthoek 125"/>
          <p:cNvSpPr/>
          <p:nvPr/>
        </p:nvSpPr>
        <p:spPr>
          <a:xfrm>
            <a:off x="5992347" y="2964186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/>
            <a:r>
              <a:rPr lang="nl-NL" sz="9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</a:t>
            </a:r>
          </a:p>
        </p:txBody>
      </p:sp>
      <p:sp>
        <p:nvSpPr>
          <p:cNvPr id="127" name="Rechthoek 126"/>
          <p:cNvSpPr/>
          <p:nvPr/>
        </p:nvSpPr>
        <p:spPr>
          <a:xfrm>
            <a:off x="5992347" y="3007742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/>
            <a:r>
              <a:rPr lang="nl-NL" sz="9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</a:p>
        </p:txBody>
      </p:sp>
      <p:sp>
        <p:nvSpPr>
          <p:cNvPr id="128" name="Rechthoek 127"/>
          <p:cNvSpPr/>
          <p:nvPr/>
        </p:nvSpPr>
        <p:spPr>
          <a:xfrm>
            <a:off x="5972343" y="3019861"/>
            <a:ext cx="19442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457200"/>
            <a:r>
              <a:rPr lang="nl-NL" sz="9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10</a:t>
            </a:r>
            <a:endParaRPr lang="nl-NL" sz="96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729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0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/>
      <p:bldP spid="119" grpId="1"/>
      <p:bldP spid="120" grpId="0"/>
      <p:bldP spid="120" grpId="1"/>
      <p:bldP spid="121" grpId="0"/>
      <p:bldP spid="121" grpId="1"/>
      <p:bldP spid="122" grpId="0"/>
      <p:bldP spid="122" grpId="1"/>
      <p:bldP spid="123" grpId="0"/>
      <p:bldP spid="123" grpId="1"/>
      <p:bldP spid="124" grpId="0"/>
      <p:bldP spid="124" grpId="1"/>
      <p:bldP spid="125" grpId="0"/>
      <p:bldP spid="125" grpId="1"/>
      <p:bldP spid="126" grpId="0"/>
      <p:bldP spid="126" grpId="1"/>
      <p:bldP spid="127" grpId="0"/>
      <p:bldP spid="127" grpId="1"/>
      <p:bldP spid="1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ep 2"/>
          <p:cNvGrpSpPr/>
          <p:nvPr/>
        </p:nvGrpSpPr>
        <p:grpSpPr>
          <a:xfrm>
            <a:off x="-251376" y="-150019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 dirty="0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0592"/>
              <a:ext cx="31582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C0504D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lottospel</a:t>
              </a:r>
              <a:endParaRPr lang="nl-NL" sz="4800" b="1" i="1" dirty="0">
                <a:solidFill>
                  <a:srgbClr val="C0504D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</p:grpSp>
      <p:sp>
        <p:nvSpPr>
          <p:cNvPr id="12" name="Titel 1"/>
          <p:cNvSpPr txBox="1">
            <a:spLocks/>
          </p:cNvSpPr>
          <p:nvPr/>
        </p:nvSpPr>
        <p:spPr>
          <a:xfrm>
            <a:off x="457200" y="76484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smtClean="0">
                <a:solidFill>
                  <a:prstClr val="black"/>
                </a:solidFill>
              </a:rPr>
              <a:t>Stap 3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3" name="Tijdelijke aanduiding voor inhoud 2"/>
          <p:cNvSpPr txBox="1">
            <a:spLocks/>
          </p:cNvSpPr>
          <p:nvPr/>
        </p:nvSpPr>
        <p:spPr>
          <a:xfrm>
            <a:off x="334706" y="1632503"/>
            <a:ext cx="8229600" cy="43735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Maak van 6 kopieën  de opdrachtkaarten.</a:t>
            </a:r>
          </a:p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De andere 4 worden de antwoordkaartjes.</a:t>
            </a:r>
          </a:p>
          <a:p>
            <a:pPr marL="11430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                 6 x opdrachten                         4 x antwoorden</a:t>
            </a:r>
            <a:endParaRPr lang="nl-NL" sz="2800" dirty="0">
              <a:solidFill>
                <a:prstClr val="black"/>
              </a:solidFill>
            </a:endParaRPr>
          </a:p>
        </p:txBody>
      </p:sp>
      <p:grpSp>
        <p:nvGrpSpPr>
          <p:cNvPr id="14" name="Groep 13"/>
          <p:cNvGrpSpPr/>
          <p:nvPr/>
        </p:nvGrpSpPr>
        <p:grpSpPr>
          <a:xfrm>
            <a:off x="1800596" y="3232308"/>
            <a:ext cx="2461188" cy="2150177"/>
            <a:chOff x="5796136" y="2181982"/>
            <a:chExt cx="2461188" cy="2150177"/>
          </a:xfrm>
        </p:grpSpPr>
        <p:sp>
          <p:nvSpPr>
            <p:cNvPr id="15" name="Rechthoek 14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16" name="Rechte verbindingslijn 15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ep 17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19" name="Gelijkbenige driehoek 18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Gelijkbenige driehoek 19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Gelijkbenige driehoek 20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Gelijkbenige driehoek 21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28" name="Groep 27"/>
          <p:cNvGrpSpPr/>
          <p:nvPr/>
        </p:nvGrpSpPr>
        <p:grpSpPr>
          <a:xfrm>
            <a:off x="1933523" y="3472048"/>
            <a:ext cx="2461188" cy="2150177"/>
            <a:chOff x="5796136" y="2181982"/>
            <a:chExt cx="2461188" cy="2150177"/>
          </a:xfrm>
        </p:grpSpPr>
        <p:sp>
          <p:nvSpPr>
            <p:cNvPr id="29" name="Rechthoek 28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31" name="Rechte verbindingslijn 30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echte verbindingslijn 31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oep 32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34" name="Gelijkbenige driehoek 33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35" name="Gelijkbenige driehoek 34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Gelijkbenige driehoek 35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37" name="Gelijkbenige driehoek 36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38" name="Groep 37"/>
          <p:cNvGrpSpPr/>
          <p:nvPr/>
        </p:nvGrpSpPr>
        <p:grpSpPr>
          <a:xfrm>
            <a:off x="2085923" y="3624448"/>
            <a:ext cx="2461188" cy="2150177"/>
            <a:chOff x="5796136" y="2181982"/>
            <a:chExt cx="2461188" cy="2150177"/>
          </a:xfrm>
        </p:grpSpPr>
        <p:sp>
          <p:nvSpPr>
            <p:cNvPr id="39" name="Rechthoek 38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40" name="Rechte verbindingslijn 39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Rechte verbindingslijn 40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oep 41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43" name="Gelijkbenige driehoek 42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44" name="Gelijkbenige driehoek 43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45" name="Gelijkbenige driehoek 44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46" name="Gelijkbenige driehoek 45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47" name="Groep 46"/>
          <p:cNvGrpSpPr/>
          <p:nvPr/>
        </p:nvGrpSpPr>
        <p:grpSpPr>
          <a:xfrm>
            <a:off x="2238323" y="3776848"/>
            <a:ext cx="2461188" cy="2150177"/>
            <a:chOff x="5796136" y="2181982"/>
            <a:chExt cx="2461188" cy="2150177"/>
          </a:xfrm>
        </p:grpSpPr>
        <p:sp>
          <p:nvSpPr>
            <p:cNvPr id="48" name="Rechthoek 47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49" name="Rechte verbindingslijn 48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Rechte verbindingslijn 49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ep 50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52" name="Gelijkbenige driehoek 51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Gelijkbenige driehoek 52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Gelijkbenige driehoek 53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55" name="Gelijkbenige driehoek 54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56" name="Groep 55"/>
          <p:cNvGrpSpPr/>
          <p:nvPr/>
        </p:nvGrpSpPr>
        <p:grpSpPr>
          <a:xfrm>
            <a:off x="2390723" y="3929248"/>
            <a:ext cx="2461188" cy="2150177"/>
            <a:chOff x="5796136" y="2181982"/>
            <a:chExt cx="2461188" cy="2150177"/>
          </a:xfrm>
        </p:grpSpPr>
        <p:sp>
          <p:nvSpPr>
            <p:cNvPr id="57" name="Rechthoek 56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58" name="Rechte verbindingslijn 57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Rechte verbindingslijn 58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Groep 59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61" name="Gelijkbenige driehoek 60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62" name="Gelijkbenige driehoek 61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Gelijkbenige driehoek 62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64" name="Gelijkbenige driehoek 63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65" name="Groep 64"/>
          <p:cNvGrpSpPr/>
          <p:nvPr/>
        </p:nvGrpSpPr>
        <p:grpSpPr>
          <a:xfrm>
            <a:off x="2543123" y="4081648"/>
            <a:ext cx="2461188" cy="2150177"/>
            <a:chOff x="5796136" y="2181982"/>
            <a:chExt cx="2461188" cy="2150177"/>
          </a:xfrm>
        </p:grpSpPr>
        <p:sp>
          <p:nvSpPr>
            <p:cNvPr id="66" name="Rechthoek 65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67" name="Rechte verbindingslijn 66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Rechte verbindingslijn 67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ep 68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70" name="Gelijkbenige driehoek 69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71" name="Gelijkbenige driehoek 70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72" name="Gelijkbenige driehoek 71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Gelijkbenige driehoek 72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74" name="Groep 73"/>
          <p:cNvGrpSpPr/>
          <p:nvPr/>
        </p:nvGrpSpPr>
        <p:grpSpPr>
          <a:xfrm>
            <a:off x="2788936" y="4359085"/>
            <a:ext cx="2461188" cy="2150177"/>
            <a:chOff x="5796136" y="2181982"/>
            <a:chExt cx="2461188" cy="2150177"/>
          </a:xfrm>
        </p:grpSpPr>
        <p:sp>
          <p:nvSpPr>
            <p:cNvPr id="75" name="Rechthoek 74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76" name="Rechte verbindingslijn 75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Rechte verbindingslijn 76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" name="Groep 77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79" name="Gelijkbenige driehoek 78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Gelijkbenige driehoek 79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81" name="Gelijkbenige driehoek 80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82" name="Gelijkbenige driehoek 81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83" name="Groep 82"/>
          <p:cNvGrpSpPr/>
          <p:nvPr/>
        </p:nvGrpSpPr>
        <p:grpSpPr>
          <a:xfrm>
            <a:off x="2925176" y="4624058"/>
            <a:ext cx="2461188" cy="2150177"/>
            <a:chOff x="5796136" y="2181982"/>
            <a:chExt cx="2461188" cy="2150177"/>
          </a:xfrm>
        </p:grpSpPr>
        <p:sp>
          <p:nvSpPr>
            <p:cNvPr id="84" name="Rechthoek 83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85" name="Rechte verbindingslijn 84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Rechte verbindingslijn 85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7" name="Groep 86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88" name="Gelijkbenige driehoek 87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89" name="Gelijkbenige driehoek 88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90" name="Gelijkbenige driehoek 89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91" name="Gelijkbenige driehoek 90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92" name="Groep 91"/>
          <p:cNvGrpSpPr/>
          <p:nvPr/>
        </p:nvGrpSpPr>
        <p:grpSpPr>
          <a:xfrm>
            <a:off x="3111384" y="4817664"/>
            <a:ext cx="2461188" cy="2150177"/>
            <a:chOff x="5796136" y="2181982"/>
            <a:chExt cx="2461188" cy="2150177"/>
          </a:xfrm>
        </p:grpSpPr>
        <p:sp>
          <p:nvSpPr>
            <p:cNvPr id="93" name="Rechthoek 92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94" name="Rechte verbindingslijn 93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Rechte verbindingslijn 94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ep 95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97" name="Gelijkbenige driehoek 96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98" name="Gelijkbenige driehoek 97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99" name="Gelijkbenige driehoek 98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00" name="Gelijkbenige driehoek 99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101" name="Groep 100"/>
          <p:cNvGrpSpPr/>
          <p:nvPr/>
        </p:nvGrpSpPr>
        <p:grpSpPr>
          <a:xfrm>
            <a:off x="3248424" y="4988027"/>
            <a:ext cx="2461188" cy="2150177"/>
            <a:chOff x="5796136" y="2181982"/>
            <a:chExt cx="2461188" cy="2150177"/>
          </a:xfrm>
        </p:grpSpPr>
        <p:sp>
          <p:nvSpPr>
            <p:cNvPr id="102" name="Rechthoek 101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103" name="Rechte verbindingslijn 102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Rechte verbindingslijn 103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5" name="Groep 104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106" name="Gelijkbenige driehoek 105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07" name="Gelijkbenige driehoek 106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08" name="Gelijkbenige driehoek 107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09" name="Gelijkbenige driehoek 108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110" name="Groep 109"/>
          <p:cNvGrpSpPr/>
          <p:nvPr/>
        </p:nvGrpSpPr>
        <p:grpSpPr>
          <a:xfrm>
            <a:off x="3336702" y="5123518"/>
            <a:ext cx="2461188" cy="2150177"/>
            <a:chOff x="5796136" y="2181982"/>
            <a:chExt cx="2461188" cy="2150177"/>
          </a:xfrm>
        </p:grpSpPr>
        <p:sp>
          <p:nvSpPr>
            <p:cNvPr id="111" name="Rechthoek 110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112" name="Rechte verbindingslijn 111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Rechte verbindingslijn 112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4" name="Groep 113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115" name="Gelijkbenige driehoek 114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16" name="Gelijkbenige driehoek 115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17" name="Gelijkbenige driehoek 116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118" name="Gelijkbenige driehoek 117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0482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66 0.07264 L 0.31563 -0.177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40" y="-1251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66 0.07268 L 0.30468 -0.1814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01" y="-1270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66 0.07264 L 0.30104 -0.177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10" y="-1251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66 0.07263 L 0.30573 -0.1774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53" y="-12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ep 2"/>
          <p:cNvGrpSpPr/>
          <p:nvPr/>
        </p:nvGrpSpPr>
        <p:grpSpPr>
          <a:xfrm>
            <a:off x="-14528" y="0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 dirty="0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0592"/>
              <a:ext cx="31582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C0504D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lottospel</a:t>
              </a:r>
              <a:endParaRPr lang="nl-NL" sz="4800" b="1" i="1" dirty="0">
                <a:solidFill>
                  <a:srgbClr val="C0504D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</p:grpSp>
      <p:sp>
        <p:nvSpPr>
          <p:cNvPr id="12" name="Titel 1"/>
          <p:cNvSpPr txBox="1">
            <a:spLocks/>
          </p:cNvSpPr>
          <p:nvPr/>
        </p:nvSpPr>
        <p:spPr>
          <a:xfrm>
            <a:off x="457200" y="774269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smtClean="0">
                <a:solidFill>
                  <a:prstClr val="black"/>
                </a:solidFill>
              </a:rPr>
              <a:t>Stap 4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3" name="Tijdelijke aanduiding voor inhoud 2"/>
          <p:cNvSpPr txBox="1">
            <a:spLocks/>
          </p:cNvSpPr>
          <p:nvPr/>
        </p:nvSpPr>
        <p:spPr>
          <a:xfrm>
            <a:off x="334706" y="1773908"/>
            <a:ext cx="8229600" cy="43735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Schrijf op elke opdrachtkaart één van de vier lijnen boven een driehoek.</a:t>
            </a:r>
            <a:endParaRPr lang="nl-NL" sz="2800" dirty="0">
              <a:solidFill>
                <a:prstClr val="black"/>
              </a:solidFill>
            </a:endParaRPr>
          </a:p>
        </p:txBody>
      </p:sp>
      <p:grpSp>
        <p:nvGrpSpPr>
          <p:cNvPr id="14" name="Groep 13"/>
          <p:cNvGrpSpPr/>
          <p:nvPr/>
        </p:nvGrpSpPr>
        <p:grpSpPr>
          <a:xfrm>
            <a:off x="3543701" y="3441678"/>
            <a:ext cx="2461188" cy="2150177"/>
            <a:chOff x="5796136" y="2181982"/>
            <a:chExt cx="2461188" cy="2150177"/>
          </a:xfrm>
        </p:grpSpPr>
        <p:sp>
          <p:nvSpPr>
            <p:cNvPr id="15" name="Rechthoek 14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16" name="Rechte verbindingslijn 15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ep 17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19" name="Gelijkbenige driehoek 18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Gelijkbenige driehoek 19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Gelijkbenige driehoek 20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Gelijkbenige driehoek 21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8" name="Tekstvak 27"/>
          <p:cNvSpPr txBox="1"/>
          <p:nvPr/>
        </p:nvSpPr>
        <p:spPr>
          <a:xfrm>
            <a:off x="755576" y="328498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dirty="0">
                <a:solidFill>
                  <a:prstClr val="black"/>
                </a:solidFill>
              </a:rPr>
              <a:t>hoogtelijn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29" name="Tekstvak 28"/>
          <p:cNvSpPr txBox="1"/>
          <p:nvPr/>
        </p:nvSpPr>
        <p:spPr>
          <a:xfrm>
            <a:off x="755576" y="3740723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dirty="0">
                <a:solidFill>
                  <a:prstClr val="black"/>
                </a:solidFill>
              </a:rPr>
              <a:t>zwaartelijn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771164" y="417652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dirty="0">
                <a:solidFill>
                  <a:prstClr val="black"/>
                </a:solidFill>
              </a:rPr>
              <a:t>middelloodlijn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32" name="Tekstvak 31"/>
          <p:cNvSpPr txBox="1"/>
          <p:nvPr/>
        </p:nvSpPr>
        <p:spPr>
          <a:xfrm>
            <a:off x="771164" y="460425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dirty="0">
                <a:solidFill>
                  <a:prstClr val="black"/>
                </a:solidFill>
              </a:rPr>
              <a:t>bissectrice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33" name="Tekstvak 32"/>
          <p:cNvSpPr txBox="1"/>
          <p:nvPr/>
        </p:nvSpPr>
        <p:spPr>
          <a:xfrm>
            <a:off x="3543701" y="3515816"/>
            <a:ext cx="15757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sz="1200" dirty="0">
                <a:solidFill>
                  <a:prstClr val="black"/>
                </a:solidFill>
              </a:rPr>
              <a:t>hoogtelijn</a:t>
            </a:r>
            <a:endParaRPr lang="nl-NL" sz="1200" dirty="0">
              <a:solidFill>
                <a:prstClr val="black"/>
              </a:solidFill>
            </a:endParaRPr>
          </a:p>
        </p:txBody>
      </p:sp>
      <p:sp>
        <p:nvSpPr>
          <p:cNvPr id="34" name="Tekstvak 33"/>
          <p:cNvSpPr txBox="1"/>
          <p:nvPr/>
        </p:nvSpPr>
        <p:spPr>
          <a:xfrm>
            <a:off x="4731833" y="3470107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sz="1200" dirty="0">
                <a:solidFill>
                  <a:prstClr val="black"/>
                </a:solidFill>
              </a:rPr>
              <a:t>zwaartelijn</a:t>
            </a:r>
            <a:endParaRPr lang="nl-NL" sz="1200" dirty="0">
              <a:solidFill>
                <a:prstClr val="black"/>
              </a:solidFill>
            </a:endParaRPr>
          </a:p>
        </p:txBody>
      </p:sp>
      <p:sp>
        <p:nvSpPr>
          <p:cNvPr id="35" name="Tekstvak 34"/>
          <p:cNvSpPr txBox="1"/>
          <p:nvPr/>
        </p:nvSpPr>
        <p:spPr>
          <a:xfrm>
            <a:off x="3543701" y="4563309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sz="1200" dirty="0">
                <a:solidFill>
                  <a:prstClr val="black"/>
                </a:solidFill>
              </a:rPr>
              <a:t>middelloodlijn</a:t>
            </a:r>
            <a:endParaRPr lang="nl-NL" sz="1200" dirty="0">
              <a:solidFill>
                <a:prstClr val="black"/>
              </a:solidFill>
            </a:endParaRPr>
          </a:p>
        </p:txBody>
      </p:sp>
      <p:sp>
        <p:nvSpPr>
          <p:cNvPr id="36" name="Tekstvak 35"/>
          <p:cNvSpPr txBox="1"/>
          <p:nvPr/>
        </p:nvSpPr>
        <p:spPr>
          <a:xfrm>
            <a:off x="4731833" y="4545860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sz="1200" dirty="0">
                <a:solidFill>
                  <a:prstClr val="black"/>
                </a:solidFill>
              </a:rPr>
              <a:t>bissectrice</a:t>
            </a:r>
            <a:endParaRPr lang="nl-NL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96021E-6 L 0.30729 0.036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65" y="18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05556E-6 4.87856E-6 L 0.43316 -0.0407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49" y="-20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647E-6 L 0.30556 0.0846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78" y="42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6595E-6 L 0.43941 0.011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62" y="5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29" grpId="0"/>
      <p:bldP spid="29" grpId="1"/>
      <p:bldP spid="31" grpId="0"/>
      <p:bldP spid="31" grpId="1"/>
      <p:bldP spid="32" grpId="0"/>
      <p:bldP spid="32" grpId="1"/>
      <p:bldP spid="33" grpId="0"/>
      <p:bldP spid="34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ep 2"/>
          <p:cNvGrpSpPr/>
          <p:nvPr/>
        </p:nvGrpSpPr>
        <p:grpSpPr>
          <a:xfrm>
            <a:off x="-14528" y="0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 dirty="0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0592"/>
              <a:ext cx="31582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C0504D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lottospel</a:t>
              </a:r>
              <a:endParaRPr lang="nl-NL" sz="4800" b="1" i="1" dirty="0">
                <a:solidFill>
                  <a:srgbClr val="C0504D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</p:grpSp>
      <p:sp>
        <p:nvSpPr>
          <p:cNvPr id="12" name="Titel 1"/>
          <p:cNvSpPr txBox="1">
            <a:spLocks/>
          </p:cNvSpPr>
          <p:nvPr/>
        </p:nvSpPr>
        <p:spPr>
          <a:xfrm>
            <a:off x="457200" y="75541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smtClean="0">
                <a:solidFill>
                  <a:prstClr val="black"/>
                </a:solidFill>
              </a:rPr>
              <a:t>Stap 5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3" name="Tijdelijke aanduiding voor inhoud 2"/>
          <p:cNvSpPr txBox="1">
            <a:spLocks/>
          </p:cNvSpPr>
          <p:nvPr/>
        </p:nvSpPr>
        <p:spPr>
          <a:xfrm>
            <a:off x="334706" y="1773908"/>
            <a:ext cx="8229600" cy="43735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Zorg dat alle kaarten een beetje verschillend zijn.</a:t>
            </a:r>
          </a:p>
          <a:p>
            <a:pPr marL="114300" indent="0">
              <a:buFont typeface="Arial"/>
              <a:buNone/>
            </a:pPr>
            <a:r>
              <a:rPr lang="nl-NL" sz="2400" dirty="0" smtClean="0">
                <a:solidFill>
                  <a:prstClr val="black"/>
                </a:solidFill>
              </a:rPr>
              <a:t>         		kaart 1                                kaart 2</a:t>
            </a:r>
            <a:endParaRPr lang="nl-NL" sz="2400" dirty="0">
              <a:solidFill>
                <a:prstClr val="black"/>
              </a:solidFill>
            </a:endParaRPr>
          </a:p>
        </p:txBody>
      </p:sp>
      <p:grpSp>
        <p:nvGrpSpPr>
          <p:cNvPr id="14" name="Groep 13"/>
          <p:cNvGrpSpPr/>
          <p:nvPr/>
        </p:nvGrpSpPr>
        <p:grpSpPr>
          <a:xfrm>
            <a:off x="971600" y="2843167"/>
            <a:ext cx="2461188" cy="2150177"/>
            <a:chOff x="3543701" y="3441678"/>
            <a:chExt cx="2461188" cy="2150177"/>
          </a:xfrm>
        </p:grpSpPr>
        <p:grpSp>
          <p:nvGrpSpPr>
            <p:cNvPr id="15" name="Groep 14"/>
            <p:cNvGrpSpPr/>
            <p:nvPr/>
          </p:nvGrpSpPr>
          <p:grpSpPr>
            <a:xfrm>
              <a:off x="3543701" y="3441678"/>
              <a:ext cx="2461188" cy="2150177"/>
              <a:chOff x="5796136" y="2181982"/>
              <a:chExt cx="2461188" cy="2150177"/>
            </a:xfrm>
          </p:grpSpPr>
          <p:sp>
            <p:nvSpPr>
              <p:cNvPr id="18" name="Rechthoek 17"/>
              <p:cNvSpPr/>
              <p:nvPr/>
            </p:nvSpPr>
            <p:spPr>
              <a:xfrm>
                <a:off x="5796136" y="2204864"/>
                <a:ext cx="2340260" cy="2127295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 defTabSz="457200"/>
                <a:endParaRPr lang="nl-NL" dirty="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19" name="Rechte verbindingslijn 18"/>
              <p:cNvCxnSpPr/>
              <p:nvPr/>
            </p:nvCxnSpPr>
            <p:spPr>
              <a:xfrm>
                <a:off x="6966266" y="2181982"/>
                <a:ext cx="0" cy="2127295"/>
              </a:xfrm>
              <a:prstGeom prst="line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echte verbindingslijn 19"/>
              <p:cNvCxnSpPr/>
              <p:nvPr/>
            </p:nvCxnSpPr>
            <p:spPr>
              <a:xfrm>
                <a:off x="5796136" y="3268511"/>
                <a:ext cx="2340260" cy="0"/>
              </a:xfrm>
              <a:prstGeom prst="line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" name="Groep 20"/>
              <p:cNvGrpSpPr/>
              <p:nvPr/>
            </p:nvGrpSpPr>
            <p:grpSpPr>
              <a:xfrm>
                <a:off x="6012160" y="2334735"/>
                <a:ext cx="2245164" cy="1821787"/>
                <a:chOff x="827584" y="2492896"/>
                <a:chExt cx="4421246" cy="3645945"/>
              </a:xfrm>
              <a:solidFill>
                <a:schemeClr val="accent2"/>
              </a:solidFill>
            </p:grpSpPr>
            <p:sp>
              <p:nvSpPr>
                <p:cNvPr id="22" name="Gelijkbenige driehoek 21"/>
                <p:cNvSpPr/>
                <p:nvPr/>
              </p:nvSpPr>
              <p:spPr>
                <a:xfrm>
                  <a:off x="3635896" y="2492896"/>
                  <a:ext cx="1008112" cy="1512168"/>
                </a:xfrm>
                <a:prstGeom prst="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" name="Gelijkbenige driehoek 27"/>
                <p:cNvSpPr/>
                <p:nvPr/>
              </p:nvSpPr>
              <p:spPr>
                <a:xfrm>
                  <a:off x="827584" y="3140968"/>
                  <a:ext cx="1512168" cy="864096"/>
                </a:xfrm>
                <a:prstGeom prst="triangle">
                  <a:avLst>
                    <a:gd name="adj" fmla="val 23821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" name="Gelijkbenige driehoek 28"/>
                <p:cNvSpPr/>
                <p:nvPr/>
              </p:nvSpPr>
              <p:spPr>
                <a:xfrm rot="5400000">
                  <a:off x="948827" y="5071952"/>
                  <a:ext cx="1269680" cy="864097"/>
                </a:xfrm>
                <a:prstGeom prst="triangle">
                  <a:avLst>
                    <a:gd name="adj" fmla="val 100000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1" name="Gelijkbenige driehoek 30"/>
                <p:cNvSpPr/>
                <p:nvPr/>
              </p:nvSpPr>
              <p:spPr>
                <a:xfrm rot="8972236">
                  <a:off x="3031074" y="5392053"/>
                  <a:ext cx="2217756" cy="700346"/>
                </a:xfrm>
                <a:prstGeom prst="triangle">
                  <a:avLst>
                    <a:gd name="adj" fmla="val 49087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16" name="Tekstvak 15"/>
            <p:cNvSpPr txBox="1"/>
            <p:nvPr/>
          </p:nvSpPr>
          <p:spPr>
            <a:xfrm>
              <a:off x="3543701" y="3515816"/>
              <a:ext cx="15757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nl-NL" sz="1200" dirty="0">
                  <a:solidFill>
                    <a:prstClr val="black"/>
                  </a:solidFill>
                </a:rPr>
                <a:t>hoogtelijn</a:t>
              </a:r>
              <a:endParaRPr lang="nl-NL" sz="1200" dirty="0">
                <a:solidFill>
                  <a:prstClr val="black"/>
                </a:solidFill>
              </a:endParaRPr>
            </a:p>
          </p:txBody>
        </p:sp>
        <p:sp>
          <p:nvSpPr>
            <p:cNvPr id="17" name="Tekstvak 16"/>
            <p:cNvSpPr txBox="1"/>
            <p:nvPr/>
          </p:nvSpPr>
          <p:spPr>
            <a:xfrm>
              <a:off x="3543701" y="4563309"/>
              <a:ext cx="23042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nl-NL" sz="1200" dirty="0">
                  <a:solidFill>
                    <a:prstClr val="black"/>
                  </a:solidFill>
                </a:rPr>
                <a:t>middelloodlijn</a:t>
              </a:r>
              <a:endParaRPr lang="nl-NL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32" name="Tekstvak 31"/>
          <p:cNvSpPr txBox="1"/>
          <p:nvPr/>
        </p:nvSpPr>
        <p:spPr>
          <a:xfrm>
            <a:off x="2170863" y="2917304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sz="1200" dirty="0">
                <a:solidFill>
                  <a:prstClr val="black"/>
                </a:solidFill>
              </a:rPr>
              <a:t>zwaartelijn</a:t>
            </a:r>
            <a:endParaRPr lang="nl-NL" sz="1200" dirty="0">
              <a:solidFill>
                <a:prstClr val="black"/>
              </a:solidFill>
            </a:endParaRPr>
          </a:p>
        </p:txBody>
      </p:sp>
      <p:sp>
        <p:nvSpPr>
          <p:cNvPr id="33" name="Tekstvak 32"/>
          <p:cNvSpPr txBox="1"/>
          <p:nvPr/>
        </p:nvSpPr>
        <p:spPr>
          <a:xfrm>
            <a:off x="2159732" y="3972841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sz="1200" dirty="0">
                <a:solidFill>
                  <a:prstClr val="black"/>
                </a:solidFill>
              </a:rPr>
              <a:t>bissectrice</a:t>
            </a:r>
            <a:endParaRPr lang="nl-NL" sz="1200" dirty="0">
              <a:solidFill>
                <a:prstClr val="black"/>
              </a:solidFill>
            </a:endParaRPr>
          </a:p>
        </p:txBody>
      </p:sp>
      <p:grpSp>
        <p:nvGrpSpPr>
          <p:cNvPr id="34" name="Groep 33"/>
          <p:cNvGrpSpPr/>
          <p:nvPr/>
        </p:nvGrpSpPr>
        <p:grpSpPr>
          <a:xfrm>
            <a:off x="3923928" y="2859287"/>
            <a:ext cx="2461188" cy="2150177"/>
            <a:chOff x="3543701" y="3441678"/>
            <a:chExt cx="2461188" cy="2150177"/>
          </a:xfrm>
        </p:grpSpPr>
        <p:grpSp>
          <p:nvGrpSpPr>
            <p:cNvPr id="35" name="Groep 34"/>
            <p:cNvGrpSpPr/>
            <p:nvPr/>
          </p:nvGrpSpPr>
          <p:grpSpPr>
            <a:xfrm>
              <a:off x="3543701" y="3441678"/>
              <a:ext cx="2461188" cy="2150177"/>
              <a:chOff x="5796136" y="2181982"/>
              <a:chExt cx="2461188" cy="2150177"/>
            </a:xfrm>
          </p:grpSpPr>
          <p:sp>
            <p:nvSpPr>
              <p:cNvPr id="38" name="Rechthoek 37"/>
              <p:cNvSpPr/>
              <p:nvPr/>
            </p:nvSpPr>
            <p:spPr>
              <a:xfrm>
                <a:off x="5796136" y="2204864"/>
                <a:ext cx="2340260" cy="2127295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 defTabSz="457200"/>
                <a:endParaRPr lang="nl-NL" dirty="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39" name="Rechte verbindingslijn 38"/>
              <p:cNvCxnSpPr/>
              <p:nvPr/>
            </p:nvCxnSpPr>
            <p:spPr>
              <a:xfrm>
                <a:off x="6966266" y="2181982"/>
                <a:ext cx="0" cy="2127295"/>
              </a:xfrm>
              <a:prstGeom prst="line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chte verbindingslijn 39"/>
              <p:cNvCxnSpPr/>
              <p:nvPr/>
            </p:nvCxnSpPr>
            <p:spPr>
              <a:xfrm>
                <a:off x="5796136" y="3268511"/>
                <a:ext cx="2340260" cy="0"/>
              </a:xfrm>
              <a:prstGeom prst="line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1" name="Groep 40"/>
              <p:cNvGrpSpPr/>
              <p:nvPr/>
            </p:nvGrpSpPr>
            <p:grpSpPr>
              <a:xfrm>
                <a:off x="6012160" y="2334735"/>
                <a:ext cx="2245164" cy="1821787"/>
                <a:chOff x="827584" y="2492896"/>
                <a:chExt cx="4421246" cy="3645945"/>
              </a:xfrm>
              <a:solidFill>
                <a:schemeClr val="accent2"/>
              </a:solidFill>
            </p:grpSpPr>
            <p:sp>
              <p:nvSpPr>
                <p:cNvPr id="42" name="Gelijkbenige driehoek 41"/>
                <p:cNvSpPr/>
                <p:nvPr/>
              </p:nvSpPr>
              <p:spPr>
                <a:xfrm>
                  <a:off x="3635896" y="2492896"/>
                  <a:ext cx="1008112" cy="1512168"/>
                </a:xfrm>
                <a:prstGeom prst="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Gelijkbenige driehoek 42"/>
                <p:cNvSpPr/>
                <p:nvPr/>
              </p:nvSpPr>
              <p:spPr>
                <a:xfrm>
                  <a:off x="827584" y="3140968"/>
                  <a:ext cx="1512168" cy="864096"/>
                </a:xfrm>
                <a:prstGeom prst="triangle">
                  <a:avLst>
                    <a:gd name="adj" fmla="val 23821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4" name="Gelijkbenige driehoek 43"/>
                <p:cNvSpPr/>
                <p:nvPr/>
              </p:nvSpPr>
              <p:spPr>
                <a:xfrm rot="5400000">
                  <a:off x="948827" y="5071952"/>
                  <a:ext cx="1269680" cy="864097"/>
                </a:xfrm>
                <a:prstGeom prst="triangle">
                  <a:avLst>
                    <a:gd name="adj" fmla="val 100000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5" name="Gelijkbenige driehoek 44"/>
                <p:cNvSpPr/>
                <p:nvPr/>
              </p:nvSpPr>
              <p:spPr>
                <a:xfrm rot="8972236">
                  <a:off x="3031074" y="5392053"/>
                  <a:ext cx="2217756" cy="700346"/>
                </a:xfrm>
                <a:prstGeom prst="triangle">
                  <a:avLst>
                    <a:gd name="adj" fmla="val 49087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nl-NL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36" name="Tekstvak 35"/>
            <p:cNvSpPr txBox="1"/>
            <p:nvPr/>
          </p:nvSpPr>
          <p:spPr>
            <a:xfrm>
              <a:off x="3543701" y="3515816"/>
              <a:ext cx="15757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nl-NL" sz="1200" dirty="0">
                  <a:solidFill>
                    <a:prstClr val="black"/>
                  </a:solidFill>
                </a:rPr>
                <a:t>hoogtelijn</a:t>
              </a:r>
              <a:endParaRPr lang="nl-NL" sz="1200" dirty="0">
                <a:solidFill>
                  <a:prstClr val="black"/>
                </a:solidFill>
              </a:endParaRPr>
            </a:p>
          </p:txBody>
        </p:sp>
        <p:sp>
          <p:nvSpPr>
            <p:cNvPr id="37" name="Tekstvak 36"/>
            <p:cNvSpPr txBox="1"/>
            <p:nvPr/>
          </p:nvSpPr>
          <p:spPr>
            <a:xfrm>
              <a:off x="3543701" y="4563309"/>
              <a:ext cx="23042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nl-NL" sz="1200" dirty="0">
                  <a:solidFill>
                    <a:prstClr val="black"/>
                  </a:solidFill>
                </a:rPr>
                <a:t>middelloodlijn</a:t>
              </a:r>
              <a:endParaRPr lang="nl-NL" sz="1200" dirty="0">
                <a:solidFill>
                  <a:prstClr val="black"/>
                </a:solidFill>
              </a:endParaRPr>
            </a:p>
          </p:txBody>
        </p:sp>
      </p:grpSp>
      <p:sp>
        <p:nvSpPr>
          <p:cNvPr id="46" name="Tekstvak 45"/>
          <p:cNvSpPr txBox="1"/>
          <p:nvPr/>
        </p:nvSpPr>
        <p:spPr>
          <a:xfrm>
            <a:off x="5112060" y="3980918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sz="1200" dirty="0">
                <a:solidFill>
                  <a:prstClr val="black"/>
                </a:solidFill>
              </a:rPr>
              <a:t>zwaartelijn</a:t>
            </a:r>
            <a:endParaRPr lang="nl-NL" sz="1200" dirty="0">
              <a:solidFill>
                <a:prstClr val="black"/>
              </a:solidFill>
            </a:endParaRPr>
          </a:p>
        </p:txBody>
      </p:sp>
      <p:sp>
        <p:nvSpPr>
          <p:cNvPr id="47" name="Tekstvak 46"/>
          <p:cNvSpPr txBox="1"/>
          <p:nvPr/>
        </p:nvSpPr>
        <p:spPr>
          <a:xfrm>
            <a:off x="5112060" y="2882169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nl-NL" sz="1200" dirty="0">
                <a:solidFill>
                  <a:prstClr val="black"/>
                </a:solidFill>
              </a:rPr>
              <a:t>bissectrice</a:t>
            </a:r>
            <a:endParaRPr lang="nl-NL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46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ep 2"/>
          <p:cNvGrpSpPr/>
          <p:nvPr/>
        </p:nvGrpSpPr>
        <p:grpSpPr>
          <a:xfrm>
            <a:off x="-14528" y="0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 dirty="0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0592"/>
              <a:ext cx="31582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C0504D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lottospel</a:t>
              </a:r>
              <a:endParaRPr lang="nl-NL" sz="4800" b="1" i="1" dirty="0">
                <a:solidFill>
                  <a:srgbClr val="C0504D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</p:grpSp>
      <p:sp>
        <p:nvSpPr>
          <p:cNvPr id="12" name="Titel 1"/>
          <p:cNvSpPr txBox="1">
            <a:spLocks/>
          </p:cNvSpPr>
          <p:nvPr/>
        </p:nvSpPr>
        <p:spPr>
          <a:xfrm>
            <a:off x="537370" y="731671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smtClean="0">
                <a:solidFill>
                  <a:prstClr val="black"/>
                </a:solidFill>
              </a:rPr>
              <a:t>Stap 6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3" name="Tijdelijke aanduiding voor inhoud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Maak nu de antwoord kaartjes voor alle lijnen</a:t>
            </a:r>
            <a:r>
              <a:rPr lang="nl-NL" dirty="0" smtClean="0">
                <a:solidFill>
                  <a:prstClr val="black"/>
                </a:solidFill>
              </a:rPr>
              <a:t>.</a:t>
            </a:r>
          </a:p>
          <a:p>
            <a:pPr marL="114300" indent="0">
              <a:buFont typeface="Arial"/>
              <a:buNone/>
            </a:pPr>
            <a:r>
              <a:rPr lang="nl-NL" dirty="0" smtClean="0">
                <a:solidFill>
                  <a:prstClr val="black"/>
                </a:solidFill>
              </a:rPr>
              <a:t> </a:t>
            </a:r>
            <a:r>
              <a:rPr lang="nl-NL" sz="1600" dirty="0" smtClean="0">
                <a:solidFill>
                  <a:prstClr val="black"/>
                </a:solidFill>
              </a:rPr>
              <a:t>             de hoogtelijnen                                     de middelloodlijnen</a:t>
            </a:r>
            <a:endParaRPr lang="nl-NL" dirty="0" smtClean="0">
              <a:solidFill>
                <a:prstClr val="black"/>
              </a:solidFill>
            </a:endParaRPr>
          </a:p>
          <a:p>
            <a:pPr marL="114300" indent="0">
              <a:buFont typeface="Arial"/>
              <a:buNone/>
            </a:pPr>
            <a:endParaRPr lang="nl-NL" dirty="0">
              <a:solidFill>
                <a:prstClr val="black"/>
              </a:solidFill>
            </a:endParaRPr>
          </a:p>
        </p:txBody>
      </p:sp>
      <p:grpSp>
        <p:nvGrpSpPr>
          <p:cNvPr id="14" name="Groep 13"/>
          <p:cNvGrpSpPr/>
          <p:nvPr/>
        </p:nvGrpSpPr>
        <p:grpSpPr>
          <a:xfrm>
            <a:off x="971600" y="2917305"/>
            <a:ext cx="2461188" cy="2150177"/>
            <a:chOff x="5796136" y="2181982"/>
            <a:chExt cx="2461188" cy="2150177"/>
          </a:xfrm>
        </p:grpSpPr>
        <p:sp>
          <p:nvSpPr>
            <p:cNvPr id="15" name="Rechthoek 14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16" name="Rechte verbindingslijn 15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ep 17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19" name="Gelijkbenige driehoek 18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Gelijkbenige driehoek 19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Gelijkbenige driehoek 20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Gelijkbenige driehoek 21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28" name="Groep 27"/>
          <p:cNvGrpSpPr/>
          <p:nvPr/>
        </p:nvGrpSpPr>
        <p:grpSpPr>
          <a:xfrm>
            <a:off x="3995936" y="3028741"/>
            <a:ext cx="2461188" cy="2150177"/>
            <a:chOff x="5796136" y="2181982"/>
            <a:chExt cx="2461188" cy="2150177"/>
          </a:xfrm>
        </p:grpSpPr>
        <p:sp>
          <p:nvSpPr>
            <p:cNvPr id="29" name="Rechthoek 28"/>
            <p:cNvSpPr/>
            <p:nvPr/>
          </p:nvSpPr>
          <p:spPr>
            <a:xfrm>
              <a:off x="5796136" y="2204864"/>
              <a:ext cx="2340260" cy="212729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cxnSp>
          <p:nvCxnSpPr>
            <p:cNvPr id="31" name="Rechte verbindingslijn 30"/>
            <p:cNvCxnSpPr/>
            <p:nvPr/>
          </p:nvCxnSpPr>
          <p:spPr>
            <a:xfrm>
              <a:off x="6966266" y="2181982"/>
              <a:ext cx="0" cy="2127295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echte verbindingslijn 31"/>
            <p:cNvCxnSpPr/>
            <p:nvPr/>
          </p:nvCxnSpPr>
          <p:spPr>
            <a:xfrm>
              <a:off x="5796136" y="3268511"/>
              <a:ext cx="2340260" cy="0"/>
            </a:xfrm>
            <a:prstGeom prst="lin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oep 32"/>
            <p:cNvGrpSpPr/>
            <p:nvPr/>
          </p:nvGrpSpPr>
          <p:grpSpPr>
            <a:xfrm>
              <a:off x="6012160" y="2334735"/>
              <a:ext cx="2245164" cy="1821787"/>
              <a:chOff x="827584" y="2492896"/>
              <a:chExt cx="4421246" cy="3645945"/>
            </a:xfrm>
            <a:solidFill>
              <a:schemeClr val="accent2"/>
            </a:solidFill>
          </p:grpSpPr>
          <p:sp>
            <p:nvSpPr>
              <p:cNvPr id="34" name="Gelijkbenige driehoek 33"/>
              <p:cNvSpPr/>
              <p:nvPr/>
            </p:nvSpPr>
            <p:spPr>
              <a:xfrm>
                <a:off x="3635896" y="2492896"/>
                <a:ext cx="1008112" cy="1512168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35" name="Gelijkbenige driehoek 34"/>
              <p:cNvSpPr/>
              <p:nvPr/>
            </p:nvSpPr>
            <p:spPr>
              <a:xfrm>
                <a:off x="827584" y="3140968"/>
                <a:ext cx="1512168" cy="864096"/>
              </a:xfrm>
              <a:prstGeom prst="triangle">
                <a:avLst>
                  <a:gd name="adj" fmla="val 23821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Gelijkbenige driehoek 35"/>
              <p:cNvSpPr/>
              <p:nvPr/>
            </p:nvSpPr>
            <p:spPr>
              <a:xfrm rot="5400000">
                <a:off x="948827" y="5071952"/>
                <a:ext cx="1269680" cy="864097"/>
              </a:xfrm>
              <a:prstGeom prst="triangle">
                <a:avLst>
                  <a:gd name="adj" fmla="val 100000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  <p:sp>
            <p:nvSpPr>
              <p:cNvPr id="37" name="Gelijkbenige driehoek 36"/>
              <p:cNvSpPr/>
              <p:nvPr/>
            </p:nvSpPr>
            <p:spPr>
              <a:xfrm rot="8972236">
                <a:off x="3031074" y="5392053"/>
                <a:ext cx="2217756" cy="700346"/>
              </a:xfrm>
              <a:prstGeom prst="triangle">
                <a:avLst>
                  <a:gd name="adj" fmla="val 49087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nl-NL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6808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ep 2"/>
          <p:cNvGrpSpPr/>
          <p:nvPr/>
        </p:nvGrpSpPr>
        <p:grpSpPr>
          <a:xfrm>
            <a:off x="-14528" y="0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 dirty="0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0592"/>
              <a:ext cx="31582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C0504D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lottospel</a:t>
              </a:r>
              <a:endParaRPr lang="nl-NL" sz="4800" b="1" i="1" dirty="0">
                <a:solidFill>
                  <a:srgbClr val="C0504D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</p:grpSp>
      <p:sp>
        <p:nvSpPr>
          <p:cNvPr id="12" name="Titel 1"/>
          <p:cNvSpPr txBox="1">
            <a:spLocks/>
          </p:cNvSpPr>
          <p:nvPr/>
        </p:nvSpPr>
        <p:spPr>
          <a:xfrm>
            <a:off x="457200" y="71643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smtClean="0">
                <a:solidFill>
                  <a:prstClr val="black"/>
                </a:solidFill>
              </a:rPr>
              <a:t>Stap 7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3" name="Tijdelijke aanduiding voor inhoud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Knip de antwoordkaartjes los</a:t>
            </a:r>
            <a:r>
              <a:rPr lang="nl-NL" dirty="0" smtClean="0">
                <a:solidFill>
                  <a:prstClr val="black"/>
                </a:solidFill>
              </a:rPr>
              <a:t>.</a:t>
            </a:r>
          </a:p>
          <a:p>
            <a:pPr marL="114300" indent="0">
              <a:buFont typeface="Arial"/>
              <a:buNone/>
            </a:pPr>
            <a:r>
              <a:rPr lang="nl-NL" dirty="0" smtClean="0">
                <a:solidFill>
                  <a:prstClr val="black"/>
                </a:solidFill>
              </a:rPr>
              <a:t> </a:t>
            </a:r>
            <a:r>
              <a:rPr lang="nl-NL" sz="1600" dirty="0" smtClean="0">
                <a:solidFill>
                  <a:prstClr val="black"/>
                </a:solidFill>
              </a:rPr>
              <a:t>        de hoogtelijnen                        </a:t>
            </a:r>
            <a:endParaRPr lang="nl-NL" dirty="0" smtClean="0">
              <a:solidFill>
                <a:prstClr val="black"/>
              </a:solidFill>
            </a:endParaRPr>
          </a:p>
          <a:p>
            <a:pPr marL="114300" indent="0">
              <a:buFont typeface="Arial"/>
              <a:buNone/>
            </a:pPr>
            <a:endParaRPr lang="nl-NL" dirty="0">
              <a:solidFill>
                <a:prstClr val="black"/>
              </a:solidFill>
            </a:endParaRPr>
          </a:p>
        </p:txBody>
      </p:sp>
      <p:grpSp>
        <p:nvGrpSpPr>
          <p:cNvPr id="14" name="Groep 13"/>
          <p:cNvGrpSpPr/>
          <p:nvPr/>
        </p:nvGrpSpPr>
        <p:grpSpPr>
          <a:xfrm>
            <a:off x="969950" y="2999641"/>
            <a:ext cx="1170130" cy="1063647"/>
            <a:chOff x="3995936" y="2932844"/>
            <a:chExt cx="1170130" cy="1063647"/>
          </a:xfrm>
        </p:grpSpPr>
        <p:sp>
          <p:nvSpPr>
            <p:cNvPr id="15" name="Rechthoek 14"/>
            <p:cNvSpPr/>
            <p:nvPr/>
          </p:nvSpPr>
          <p:spPr>
            <a:xfrm>
              <a:off x="3995936" y="2932844"/>
              <a:ext cx="1170130" cy="106364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16" name="Gelijkbenige driehoek 15"/>
            <p:cNvSpPr/>
            <p:nvPr/>
          </p:nvSpPr>
          <p:spPr>
            <a:xfrm>
              <a:off x="4197052" y="3393882"/>
              <a:ext cx="767898" cy="431767"/>
            </a:xfrm>
            <a:prstGeom prst="triangle">
              <a:avLst>
                <a:gd name="adj" fmla="val 23821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>
                <a:solidFill>
                  <a:prstClr val="white"/>
                </a:solidFill>
              </a:endParaRPr>
            </a:p>
          </p:txBody>
        </p:sp>
      </p:grpSp>
      <p:grpSp>
        <p:nvGrpSpPr>
          <p:cNvPr id="17" name="Groep 16"/>
          <p:cNvGrpSpPr/>
          <p:nvPr/>
        </p:nvGrpSpPr>
        <p:grpSpPr>
          <a:xfrm>
            <a:off x="2140080" y="2999640"/>
            <a:ext cx="1170130" cy="1063647"/>
            <a:chOff x="3984385" y="4988332"/>
            <a:chExt cx="1170130" cy="1063647"/>
          </a:xfrm>
        </p:grpSpPr>
        <p:sp>
          <p:nvSpPr>
            <p:cNvPr id="18" name="Rechthoek 17"/>
            <p:cNvSpPr/>
            <p:nvPr/>
          </p:nvSpPr>
          <p:spPr>
            <a:xfrm>
              <a:off x="3984385" y="4988332"/>
              <a:ext cx="1170130" cy="106364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19" name="Gelijkbenige driehoek 18"/>
            <p:cNvSpPr/>
            <p:nvPr/>
          </p:nvSpPr>
          <p:spPr>
            <a:xfrm>
              <a:off x="4367996" y="5230734"/>
              <a:ext cx="511932" cy="755592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>
                <a:solidFill>
                  <a:prstClr val="white"/>
                </a:solidFill>
              </a:endParaRP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971600" y="4052216"/>
            <a:ext cx="1170130" cy="1063647"/>
            <a:chOff x="6313385" y="3027072"/>
            <a:chExt cx="1170130" cy="1063647"/>
          </a:xfrm>
        </p:grpSpPr>
        <p:sp>
          <p:nvSpPr>
            <p:cNvPr id="21" name="Rechthoek 20"/>
            <p:cNvSpPr/>
            <p:nvPr/>
          </p:nvSpPr>
          <p:spPr>
            <a:xfrm>
              <a:off x="6313385" y="3027072"/>
              <a:ext cx="1170130" cy="106364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22" name="Gelijkbenige driehoek 21"/>
            <p:cNvSpPr/>
            <p:nvPr/>
          </p:nvSpPr>
          <p:spPr>
            <a:xfrm rot="5400000">
              <a:off x="6629222" y="3444339"/>
              <a:ext cx="634427" cy="438799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>
                <a:solidFill>
                  <a:prstClr val="white"/>
                </a:solidFill>
              </a:endParaRPr>
            </a:p>
          </p:txBody>
        </p:sp>
      </p:grpSp>
      <p:grpSp>
        <p:nvGrpSpPr>
          <p:cNvPr id="28" name="Groep 27"/>
          <p:cNvGrpSpPr/>
          <p:nvPr/>
        </p:nvGrpSpPr>
        <p:grpSpPr>
          <a:xfrm>
            <a:off x="2141730" y="4063288"/>
            <a:ext cx="1250196" cy="1063647"/>
            <a:chOff x="5107056" y="3997635"/>
            <a:chExt cx="1250196" cy="1063647"/>
          </a:xfrm>
        </p:grpSpPr>
        <p:sp>
          <p:nvSpPr>
            <p:cNvPr id="29" name="Rechthoek 28"/>
            <p:cNvSpPr/>
            <p:nvPr/>
          </p:nvSpPr>
          <p:spPr>
            <a:xfrm>
              <a:off x="5107056" y="3997635"/>
              <a:ext cx="1170130" cy="106364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31" name="Gelijkbenige driehoek 30"/>
            <p:cNvSpPr/>
            <p:nvPr/>
          </p:nvSpPr>
          <p:spPr>
            <a:xfrm rot="8972236">
              <a:off x="5231048" y="4621275"/>
              <a:ext cx="1126204" cy="349945"/>
            </a:xfrm>
            <a:prstGeom prst="triangle">
              <a:avLst>
                <a:gd name="adj" fmla="val 49087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859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61111E-6 -3.21536E-6 L 0.18108 -0.031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-157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5E-6 -3.83761E-6 L 0.29775 0.008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78" y="41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11111E-6 -4.59172E-6 L 0.03993 0.2093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7" y="104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vak 29">
            <a:hlinkClick r:id="" action="ppaction://noaction"/>
          </p:cNvPr>
          <p:cNvSpPr txBox="1"/>
          <p:nvPr/>
        </p:nvSpPr>
        <p:spPr>
          <a:xfrm>
            <a:off x="323850" y="6104282"/>
            <a:ext cx="2135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nl-NL" sz="800" b="1" dirty="0">
                <a:solidFill>
                  <a:srgbClr val="AAB62D"/>
                </a:solidFill>
                <a:latin typeface="Arial" pitchFamily="34" charset="0"/>
                <a:cs typeface="Arial" pitchFamily="34" charset="0"/>
              </a:rPr>
              <a:t> </a:t>
            </a:r>
            <a:endParaRPr lang="nl-NL" sz="800" b="1" dirty="0">
              <a:solidFill>
                <a:srgbClr val="AAB62D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ep 2"/>
          <p:cNvGrpSpPr/>
          <p:nvPr/>
        </p:nvGrpSpPr>
        <p:grpSpPr>
          <a:xfrm>
            <a:off x="-14528" y="0"/>
            <a:ext cx="9144000" cy="6858000"/>
            <a:chOff x="0" y="0"/>
            <a:chExt cx="9144000" cy="6858000"/>
          </a:xfrm>
        </p:grpSpPr>
        <p:sp>
          <p:nvSpPr>
            <p:cNvPr id="7" name="Rechthoek 6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r>
                <a:rPr lang="nl-NL" dirty="0" err="1">
                  <a:solidFill>
                    <a:prstClr val="white"/>
                  </a:solidFill>
                </a:rPr>
                <a:t>sp</a:t>
              </a: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8" name="Rechthoek 7"/>
            <p:cNvSpPr/>
            <p:nvPr/>
          </p:nvSpPr>
          <p:spPr>
            <a:xfrm>
              <a:off x="153385" y="751115"/>
              <a:ext cx="8837230" cy="606221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 dirty="0">
                <a:solidFill>
                  <a:prstClr val="white"/>
                </a:solidFill>
              </a:endParaRPr>
            </a:p>
          </p:txBody>
        </p:sp>
        <p:pic>
          <p:nvPicPr>
            <p:cNvPr id="23" name="Afbeelding 22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640911" y="6381328"/>
              <a:ext cx="432000" cy="432000"/>
            </a:xfrm>
            <a:prstGeom prst="rect">
              <a:avLst/>
            </a:prstGeom>
          </p:spPr>
        </p:pic>
        <p:pic>
          <p:nvPicPr>
            <p:cNvPr id="24" name="Afbeelding 23">
              <a:hlinkClick r:id="" action="ppaction://noaction"/>
            </p:cNvPr>
            <p:cNvPicPr>
              <a:picLocks noChangeAspect="1"/>
            </p:cNvPicPr>
            <p:nvPr/>
          </p:nvPicPr>
          <p:blipFill>
            <a:blip r:embed="rId3">
              <a:alphaModFix amt="21000"/>
            </a:blip>
            <a:stretch>
              <a:fillRect/>
            </a:stretch>
          </p:blipFill>
          <p:spPr>
            <a:xfrm>
              <a:off x="7024574" y="6381328"/>
              <a:ext cx="432000" cy="432000"/>
            </a:xfrm>
            <a:prstGeom prst="rect">
              <a:avLst/>
            </a:prstGeom>
          </p:spPr>
        </p:pic>
        <p:pic>
          <p:nvPicPr>
            <p:cNvPr id="25" name="Afbeelding 24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563617" y="6381328"/>
              <a:ext cx="432000" cy="432000"/>
            </a:xfrm>
            <a:prstGeom prst="rect">
              <a:avLst/>
            </a:prstGeom>
          </p:spPr>
        </p:pic>
        <p:pic>
          <p:nvPicPr>
            <p:cNvPr id="26" name="Afbeelding 25">
              <a:hlinkClick r:id="rId6" action="ppaction://hlinksldjump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00392" y="6381328"/>
              <a:ext cx="432000" cy="432000"/>
            </a:xfrm>
            <a:prstGeom prst="rect">
              <a:avLst/>
            </a:prstGeom>
          </p:spPr>
        </p:pic>
        <p:sp>
          <p:nvSpPr>
            <p:cNvPr id="2" name="Tekstvak 1"/>
            <p:cNvSpPr txBox="1"/>
            <p:nvPr/>
          </p:nvSpPr>
          <p:spPr>
            <a:xfrm>
              <a:off x="132599" y="100592"/>
              <a:ext cx="315823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nl-NL" sz="4800" b="1" i="1" dirty="0">
                  <a:solidFill>
                    <a:srgbClr val="C0504D">
                      <a:lumMod val="20000"/>
                      <a:lumOff val="80000"/>
                    </a:srgbClr>
                  </a:solidFill>
                  <a:latin typeface="Arial Black" pitchFamily="34" charset="0"/>
                </a:rPr>
                <a:t>lottospel</a:t>
              </a:r>
              <a:endParaRPr lang="nl-NL" sz="4800" b="1" i="1" dirty="0">
                <a:solidFill>
                  <a:srgbClr val="C0504D">
                    <a:lumMod val="20000"/>
                    <a:lumOff val="80000"/>
                  </a:srgbClr>
                </a:solidFill>
                <a:latin typeface="Arial Black" pitchFamily="34" charset="0"/>
              </a:endParaRPr>
            </a:p>
          </p:txBody>
        </p:sp>
        <p:pic>
          <p:nvPicPr>
            <p:cNvPr id="27" name="Afbeelding 2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0" b="100000" l="0" r="100000">
                          <a14:foregroundMark x1="10075" y1="9756" x2="10075" y2="9756"/>
                          <a14:foregroundMark x1="7463" y1="8537" x2="7463" y2="8537"/>
                          <a14:foregroundMark x1="11567" y1="6098" x2="11567" y2="6098"/>
                          <a14:foregroundMark x1="9328" y1="2439" x2="9328" y2="2439"/>
                          <a14:foregroundMark x1="5597" y1="7317" x2="5597" y2="7317"/>
                          <a14:foregroundMark x1="7463" y1="15854" x2="7463" y2="15854"/>
                          <a14:foregroundMark x1="11940" y1="19512" x2="11940" y2="19512"/>
                          <a14:foregroundMark x1="9701" y1="30488" x2="9701" y2="30488"/>
                          <a14:foregroundMark x1="6716" y1="43902" x2="6716" y2="43902"/>
                          <a14:foregroundMark x1="2985" y1="57317" x2="2985" y2="57317"/>
                          <a14:foregroundMark x1="2985" y1="50000" x2="2985" y2="50000"/>
                          <a14:foregroundMark x1="4851" y1="48780" x2="4851" y2="48780"/>
                          <a14:foregroundMark x1="2985" y1="65854" x2="2985" y2="65854"/>
                          <a14:foregroundMark x1="746" y1="68293" x2="746" y2="68293"/>
                          <a14:foregroundMark x1="3731" y1="86585" x2="3731" y2="86585"/>
                          <a14:foregroundMark x1="2239" y1="89024" x2="2239" y2="89024"/>
                          <a14:foregroundMark x1="1866" y1="80488" x2="1866" y2="80488"/>
                          <a14:foregroundMark x1="7090" y1="47561" x2="7090" y2="47561"/>
                          <a14:foregroundMark x1="7836" y1="54878" x2="7836" y2="54878"/>
                          <a14:foregroundMark x1="6716" y1="67073" x2="6716" y2="67073"/>
                          <a14:foregroundMark x1="12313" y1="53659" x2="12313" y2="53659"/>
                          <a14:foregroundMark x1="11567" y1="64634" x2="11567" y2="64634"/>
                          <a14:foregroundMark x1="12687" y1="91463" x2="12687" y2="91463"/>
                          <a14:foregroundMark x1="16418" y1="86585" x2="16418" y2="86585"/>
                          <a14:foregroundMark x1="17164" y1="48780" x2="17164" y2="48780"/>
                          <a14:foregroundMark x1="13433" y1="10976" x2="13433" y2="10976"/>
                          <a14:foregroundMark x1="14925" y1="10976" x2="14925" y2="10976"/>
                          <a14:foregroundMark x1="18284" y1="75610" x2="18284" y2="75610"/>
                          <a14:foregroundMark x1="83955" y1="37805" x2="83955" y2="37805"/>
                          <a14:foregroundMark x1="88060" y1="34146" x2="88060" y2="34146"/>
                          <a14:foregroundMark x1="89925" y1="36585" x2="89925" y2="36585"/>
                          <a14:foregroundMark x1="86194" y1="30488" x2="86194" y2="30488"/>
                          <a14:foregroundMark x1="84701" y1="25610" x2="84701" y2="25610"/>
                          <a14:foregroundMark x1="94030" y1="25610" x2="94030" y2="25610"/>
                          <a14:foregroundMark x1="92537" y1="29268" x2="92537" y2="29268"/>
                          <a14:foregroundMark x1="95149" y1="40244" x2="95149" y2="40244"/>
                          <a14:foregroundMark x1="97761" y1="40244" x2="97761" y2="40244"/>
                          <a14:foregroundMark x1="98507" y1="46341" x2="98507" y2="46341"/>
                          <a14:foregroundMark x1="97015" y1="56098" x2="97015" y2="56098"/>
                          <a14:foregroundMark x1="90672" y1="62195" x2="90672" y2="62195"/>
                          <a14:foregroundMark x1="88433" y1="65854" x2="88433" y2="65854"/>
                          <a14:foregroundMark x1="83209" y1="48780" x2="83209" y2="48780"/>
                          <a14:foregroundMark x1="82836" y1="60976" x2="82836" y2="60976"/>
                          <a14:foregroundMark x1="85821" y1="65854" x2="85821" y2="65854"/>
                          <a14:foregroundMark x1="83955" y1="92683" x2="83955" y2="92683"/>
                          <a14:foregroundMark x1="89179" y1="90244" x2="89179" y2="90244"/>
                          <a14:foregroundMark x1="83955" y1="75610" x2="83955" y2="75610"/>
                          <a14:foregroundMark x1="83209" y1="69512" x2="83209" y2="69512"/>
                          <a14:foregroundMark x1="82463" y1="84146" x2="82463" y2="84146"/>
                          <a14:foregroundMark x1="81716" y1="96341" x2="81716" y2="96341"/>
                          <a14:foregroundMark x1="89552" y1="92683" x2="89552" y2="92683"/>
                          <a14:foregroundMark x1="92910" y1="90244" x2="92910" y2="90244"/>
                          <a14:foregroundMark x1="98134" y1="90244" x2="98134" y2="90244"/>
                          <a14:foregroundMark x1="82836" y1="56098" x2="82836" y2="56098"/>
                          <a14:foregroundMark x1="85075" y1="58537" x2="85075" y2="58537"/>
                          <a14:foregroundMark x1="94403" y1="85366" x2="94403" y2="85366"/>
                          <a14:foregroundMark x1="95149" y1="78049" x2="95149" y2="78049"/>
                          <a14:foregroundMark x1="97761" y1="81707" x2="97761" y2="81707"/>
                          <a14:foregroundMark x1="98134" y1="74390" x2="98134" y2="74390"/>
                          <a14:backgroundMark x1="2239" y1="71951" x2="2239" y2="71951"/>
                          <a14:backgroundMark x1="373" y1="86585" x2="373" y2="86585"/>
                          <a14:backgroundMark x1="4478" y1="75610" x2="4478" y2="75610"/>
                          <a14:backgroundMark x1="5224" y1="82927" x2="5224" y2="82927"/>
                          <a14:backgroundMark x1="11567" y1="73171" x2="11567" y2="73171"/>
                          <a14:backgroundMark x1="11194" y1="58537" x2="11194" y2="58537"/>
                          <a14:backgroundMark x1="81343" y1="63415" x2="81343" y2="63415"/>
                          <a14:backgroundMark x1="86194" y1="85366" x2="86194" y2="85366"/>
                          <a14:backgroundMark x1="86940" y1="51220" x2="86940" y2="51220"/>
                          <a14:backgroundMark x1="84701" y1="31707" x2="84701" y2="31707"/>
                          <a14:backgroundMark x1="86194" y1="82927" x2="86194" y2="82927"/>
                          <a14:backgroundMark x1="86940" y1="90244" x2="86940" y2="90244"/>
                          <a14:backgroundMark x1="87687" y1="97561" x2="87687" y2="97561"/>
                          <a14:backgroundMark x1="87313" y1="76829" x2="87313" y2="76829"/>
                          <a14:backgroundMark x1="84328" y1="71951" x2="84328" y2="71951"/>
                          <a14:backgroundMark x1="83955" y1="60976" x2="83955" y2="60976"/>
                          <a14:backgroundMark x1="92164" y1="81707" x2="92164" y2="81707"/>
                          <a14:backgroundMark x1="92164" y1="96341" x2="92164" y2="96341"/>
                          <a14:backgroundMark x1="96269" y1="60976" x2="96269" y2="60976"/>
                          <a14:backgroundMark x1="96269" y1="73171" x2="96269" y2="73171"/>
                          <a14:backgroundMark x1="96269" y1="97561" x2="96269" y2="97561"/>
                          <a14:backgroundMark x1="99254" y1="79268" x2="99254" y2="79268"/>
                          <a14:backgroundMark x1="96269" y1="81707" x2="96269" y2="81707"/>
                          <a14:backgroundMark x1="99254" y1="84146" x2="99254" y2="84146"/>
                          <a14:backgroundMark x1="95896" y1="86585" x2="95896" y2="86585"/>
                          <a14:backgroundMark x1="6716" y1="2439" x2="6716" y2="2439"/>
                          <a14:backgroundMark x1="8209" y1="3659" x2="8209" y2="3659"/>
                          <a14:backgroundMark x1="11567" y1="2439" x2="11567" y2="2439"/>
                          <a14:backgroundMark x1="11940" y1="14634" x2="11940" y2="14634"/>
                          <a14:backgroundMark x1="7463" y1="12195" x2="7463" y2="1219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756823" y="105781"/>
              <a:ext cx="2045589" cy="62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pic>
      </p:grpSp>
      <p:sp>
        <p:nvSpPr>
          <p:cNvPr id="12" name="Titel 1"/>
          <p:cNvSpPr txBox="1">
            <a:spLocks/>
          </p:cNvSpPr>
          <p:nvPr/>
        </p:nvSpPr>
        <p:spPr>
          <a:xfrm>
            <a:off x="434809" y="731671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smtClean="0">
                <a:solidFill>
                  <a:prstClr val="black"/>
                </a:solidFill>
              </a:rPr>
              <a:t>Stap 8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13" name="Tijdelijke aanduiding voor inhoud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nl-NL" sz="2800" dirty="0" smtClean="0">
                <a:solidFill>
                  <a:prstClr val="black"/>
                </a:solidFill>
              </a:rPr>
              <a:t>Teken het juiste antwoord op het kaartje </a:t>
            </a:r>
          </a:p>
          <a:p>
            <a:pPr marL="114300" indent="0">
              <a:buFont typeface="Arial"/>
              <a:buNone/>
            </a:pPr>
            <a:r>
              <a:rPr lang="nl-NL" dirty="0" smtClean="0">
                <a:solidFill>
                  <a:prstClr val="black"/>
                </a:solidFill>
              </a:rPr>
              <a:t> </a:t>
            </a:r>
            <a:endParaRPr lang="nl-NL" sz="1600" dirty="0" smtClean="0">
              <a:solidFill>
                <a:prstClr val="black"/>
              </a:solidFill>
            </a:endParaRPr>
          </a:p>
          <a:p>
            <a:pPr marL="114300" indent="0">
              <a:buFont typeface="Arial"/>
              <a:buNone/>
            </a:pPr>
            <a:r>
              <a:rPr lang="nl-NL" sz="1600" dirty="0" smtClean="0">
                <a:solidFill>
                  <a:prstClr val="black"/>
                </a:solidFill>
              </a:rPr>
              <a:t>        de hoogtelijnen                        </a:t>
            </a:r>
            <a:endParaRPr lang="nl-NL" dirty="0" smtClean="0">
              <a:solidFill>
                <a:prstClr val="black"/>
              </a:solidFill>
            </a:endParaRPr>
          </a:p>
          <a:p>
            <a:pPr marL="114300" indent="0">
              <a:buFont typeface="Arial"/>
              <a:buNone/>
            </a:pPr>
            <a:endParaRPr lang="nl-NL" dirty="0">
              <a:solidFill>
                <a:prstClr val="black"/>
              </a:solidFill>
            </a:endParaRPr>
          </a:p>
        </p:txBody>
      </p:sp>
      <p:grpSp>
        <p:nvGrpSpPr>
          <p:cNvPr id="14" name="Groep 13"/>
          <p:cNvGrpSpPr/>
          <p:nvPr/>
        </p:nvGrpSpPr>
        <p:grpSpPr>
          <a:xfrm>
            <a:off x="969950" y="2999641"/>
            <a:ext cx="1170130" cy="1063647"/>
            <a:chOff x="3995936" y="2932844"/>
            <a:chExt cx="1170130" cy="1063647"/>
          </a:xfrm>
        </p:grpSpPr>
        <p:sp>
          <p:nvSpPr>
            <p:cNvPr id="15" name="Rechthoek 14"/>
            <p:cNvSpPr/>
            <p:nvPr/>
          </p:nvSpPr>
          <p:spPr>
            <a:xfrm>
              <a:off x="3995936" y="2932844"/>
              <a:ext cx="1170130" cy="106364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16" name="Gelijkbenige driehoek 15"/>
            <p:cNvSpPr/>
            <p:nvPr/>
          </p:nvSpPr>
          <p:spPr>
            <a:xfrm>
              <a:off x="4197052" y="3393882"/>
              <a:ext cx="767898" cy="431767"/>
            </a:xfrm>
            <a:prstGeom prst="triangle">
              <a:avLst>
                <a:gd name="adj" fmla="val 23821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>
                <a:solidFill>
                  <a:prstClr val="white"/>
                </a:solidFill>
              </a:endParaRPr>
            </a:p>
          </p:txBody>
        </p:sp>
      </p:grpSp>
      <p:grpSp>
        <p:nvGrpSpPr>
          <p:cNvPr id="17" name="Groep 16"/>
          <p:cNvGrpSpPr/>
          <p:nvPr/>
        </p:nvGrpSpPr>
        <p:grpSpPr>
          <a:xfrm>
            <a:off x="4283968" y="2626316"/>
            <a:ext cx="1170130" cy="1063647"/>
            <a:chOff x="3984385" y="4988332"/>
            <a:chExt cx="1170130" cy="1063647"/>
          </a:xfrm>
        </p:grpSpPr>
        <p:sp>
          <p:nvSpPr>
            <p:cNvPr id="18" name="Rechthoek 17"/>
            <p:cNvSpPr/>
            <p:nvPr/>
          </p:nvSpPr>
          <p:spPr>
            <a:xfrm>
              <a:off x="3984385" y="4988332"/>
              <a:ext cx="1170130" cy="106364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19" name="Gelijkbenige driehoek 18"/>
            <p:cNvSpPr/>
            <p:nvPr/>
          </p:nvSpPr>
          <p:spPr>
            <a:xfrm>
              <a:off x="4367996" y="5230734"/>
              <a:ext cx="511932" cy="755592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>
                <a:solidFill>
                  <a:prstClr val="white"/>
                </a:solidFill>
              </a:endParaRP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2708176" y="5006096"/>
            <a:ext cx="1170130" cy="1063647"/>
            <a:chOff x="6313385" y="3027072"/>
            <a:chExt cx="1170130" cy="1063647"/>
          </a:xfrm>
        </p:grpSpPr>
        <p:sp>
          <p:nvSpPr>
            <p:cNvPr id="21" name="Rechthoek 20"/>
            <p:cNvSpPr/>
            <p:nvPr/>
          </p:nvSpPr>
          <p:spPr>
            <a:xfrm>
              <a:off x="6313385" y="3027072"/>
              <a:ext cx="1170130" cy="106364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22" name="Gelijkbenige driehoek 21"/>
            <p:cNvSpPr/>
            <p:nvPr/>
          </p:nvSpPr>
          <p:spPr>
            <a:xfrm rot="5400000">
              <a:off x="6629222" y="3444339"/>
              <a:ext cx="634427" cy="438799"/>
            </a:xfrm>
            <a:prstGeom prst="triangle">
              <a:avLst>
                <a:gd name="adj" fmla="val 100000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>
                <a:solidFill>
                  <a:prstClr val="white"/>
                </a:solidFill>
              </a:endParaRPr>
            </a:p>
          </p:txBody>
        </p:sp>
      </p:grpSp>
      <p:grpSp>
        <p:nvGrpSpPr>
          <p:cNvPr id="28" name="Groep 27"/>
          <p:cNvGrpSpPr/>
          <p:nvPr/>
        </p:nvGrpSpPr>
        <p:grpSpPr>
          <a:xfrm>
            <a:off x="5859760" y="4474272"/>
            <a:ext cx="1250196" cy="1063647"/>
            <a:chOff x="5107056" y="3997635"/>
            <a:chExt cx="1250196" cy="1063647"/>
          </a:xfrm>
        </p:grpSpPr>
        <p:sp>
          <p:nvSpPr>
            <p:cNvPr id="29" name="Rechthoek 28"/>
            <p:cNvSpPr/>
            <p:nvPr/>
          </p:nvSpPr>
          <p:spPr>
            <a:xfrm>
              <a:off x="5107056" y="3997635"/>
              <a:ext cx="1170130" cy="106364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31" name="Gelijkbenige driehoek 30"/>
            <p:cNvSpPr/>
            <p:nvPr/>
          </p:nvSpPr>
          <p:spPr>
            <a:xfrm rot="8972236">
              <a:off x="5231048" y="4621275"/>
              <a:ext cx="1126204" cy="349945"/>
            </a:xfrm>
            <a:prstGeom prst="triangle">
              <a:avLst>
                <a:gd name="adj" fmla="val 49087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nl-NL">
                <a:solidFill>
                  <a:prstClr val="white"/>
                </a:solidFill>
              </a:endParaRPr>
            </a:p>
          </p:txBody>
        </p:sp>
      </p:grpSp>
      <p:cxnSp>
        <p:nvCxnSpPr>
          <p:cNvPr id="32" name="Rechte verbindingslijn 31"/>
          <p:cNvCxnSpPr>
            <a:stCxn id="16" idx="0"/>
            <a:endCxn id="16" idx="3"/>
          </p:cNvCxnSpPr>
          <p:nvPr/>
        </p:nvCxnSpPr>
        <p:spPr>
          <a:xfrm>
            <a:off x="1353987" y="3460679"/>
            <a:ext cx="0" cy="431767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>
            <a:stCxn id="19" idx="0"/>
            <a:endCxn id="19" idx="3"/>
          </p:cNvCxnSpPr>
          <p:nvPr/>
        </p:nvCxnSpPr>
        <p:spPr>
          <a:xfrm>
            <a:off x="4923545" y="2868718"/>
            <a:ext cx="0" cy="755592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4" name="Rechte verbindingslijn 33"/>
          <p:cNvCxnSpPr>
            <a:endCxn id="22" idx="3"/>
          </p:cNvCxnSpPr>
          <p:nvPr/>
        </p:nvCxnSpPr>
        <p:spPr>
          <a:xfrm>
            <a:off x="3121827" y="5325549"/>
            <a:ext cx="0" cy="634427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/>
        </p:nvCxnSpPr>
        <p:spPr>
          <a:xfrm>
            <a:off x="6948264" y="4841117"/>
            <a:ext cx="0" cy="604107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68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M2012LL05_Placemat_zw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311</Words>
  <Application>Microsoft Office PowerPoint</Application>
  <PresentationFormat>Diavoorstelling (4:3)</PresentationFormat>
  <Paragraphs>105</Paragraphs>
  <Slides>11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TM2012LL05_Placemat_zw2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Leeuwenhut</dc:creator>
  <cp:lastModifiedBy>Leeuwenhut</cp:lastModifiedBy>
  <cp:revision>1</cp:revision>
  <dcterms:created xsi:type="dcterms:W3CDTF">2015-04-04T10:46:30Z</dcterms:created>
  <dcterms:modified xsi:type="dcterms:W3CDTF">2015-04-04T10:55:38Z</dcterms:modified>
</cp:coreProperties>
</file>