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660" r:id="rId2"/>
  </p:sldMasterIdLst>
  <p:notesMasterIdLst>
    <p:notesMasterId r:id="rId84"/>
  </p:notesMasterIdLst>
  <p:sldIdLst>
    <p:sldId id="265" r:id="rId3"/>
    <p:sldId id="262" r:id="rId4"/>
    <p:sldId id="305" r:id="rId5"/>
    <p:sldId id="306" r:id="rId6"/>
    <p:sldId id="368" r:id="rId7"/>
    <p:sldId id="384" r:id="rId8"/>
    <p:sldId id="277" r:id="rId9"/>
    <p:sldId id="387" r:id="rId10"/>
    <p:sldId id="388" r:id="rId11"/>
    <p:sldId id="308" r:id="rId12"/>
    <p:sldId id="307" r:id="rId13"/>
    <p:sldId id="310" r:id="rId14"/>
    <p:sldId id="309" r:id="rId15"/>
    <p:sldId id="311" r:id="rId16"/>
    <p:sldId id="393" r:id="rId17"/>
    <p:sldId id="389" r:id="rId18"/>
    <p:sldId id="390" r:id="rId19"/>
    <p:sldId id="316" r:id="rId20"/>
    <p:sldId id="397" r:id="rId21"/>
    <p:sldId id="395" r:id="rId22"/>
    <p:sldId id="396" r:id="rId23"/>
    <p:sldId id="319" r:id="rId24"/>
    <p:sldId id="376" r:id="rId25"/>
    <p:sldId id="377" r:id="rId26"/>
    <p:sldId id="320" r:id="rId27"/>
    <p:sldId id="321" r:id="rId28"/>
    <p:sldId id="378" r:id="rId29"/>
    <p:sldId id="391" r:id="rId30"/>
    <p:sldId id="392" r:id="rId31"/>
    <p:sldId id="315" r:id="rId32"/>
    <p:sldId id="324" r:id="rId33"/>
    <p:sldId id="379" r:id="rId34"/>
    <p:sldId id="394" r:id="rId35"/>
    <p:sldId id="398" r:id="rId36"/>
    <p:sldId id="399" r:id="rId37"/>
    <p:sldId id="375" r:id="rId38"/>
    <p:sldId id="325" r:id="rId39"/>
    <p:sldId id="326" r:id="rId40"/>
    <p:sldId id="328" r:id="rId41"/>
    <p:sldId id="386" r:id="rId42"/>
    <p:sldId id="403" r:id="rId43"/>
    <p:sldId id="404" r:id="rId44"/>
    <p:sldId id="385" r:id="rId45"/>
    <p:sldId id="400" r:id="rId46"/>
    <p:sldId id="401" r:id="rId47"/>
    <p:sldId id="297" r:id="rId48"/>
    <p:sldId id="380" r:id="rId49"/>
    <p:sldId id="381" r:id="rId50"/>
    <p:sldId id="382" r:id="rId51"/>
    <p:sldId id="402" r:id="rId52"/>
    <p:sldId id="383" r:id="rId53"/>
    <p:sldId id="335" r:id="rId54"/>
    <p:sldId id="303" r:id="rId55"/>
    <p:sldId id="334" r:id="rId56"/>
    <p:sldId id="300" r:id="rId57"/>
    <p:sldId id="302" r:id="rId58"/>
    <p:sldId id="336" r:id="rId59"/>
    <p:sldId id="337" r:id="rId60"/>
    <p:sldId id="338" r:id="rId61"/>
    <p:sldId id="339" r:id="rId62"/>
    <p:sldId id="340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2" r:id="rId71"/>
    <p:sldId id="350" r:id="rId72"/>
    <p:sldId id="353" r:id="rId73"/>
    <p:sldId id="354" r:id="rId74"/>
    <p:sldId id="261" r:id="rId75"/>
    <p:sldId id="273" r:id="rId76"/>
    <p:sldId id="276" r:id="rId77"/>
    <p:sldId id="267" r:id="rId78"/>
    <p:sldId id="268" r:id="rId79"/>
    <p:sldId id="269" r:id="rId80"/>
    <p:sldId id="270" r:id="rId81"/>
    <p:sldId id="271" r:id="rId82"/>
    <p:sldId id="272" r:id="rId83"/>
  </p:sldIdLst>
  <p:sldSz cx="12192000" cy="6858000"/>
  <p:notesSz cx="6858000" cy="9144000"/>
  <p:custShowLst>
    <p:custShow name="Les" id="0">
      <p:sldLst>
        <p:sld r:id="rId3"/>
        <p:sld r:id="rId75"/>
        <p:sld r:id="rId4"/>
      </p:sldLst>
    </p:custShow>
    <p:custShow name="Klassikaal" id="1">
      <p:sldLst>
        <p:sld r:id="rId78"/>
      </p:sldLst>
    </p:custShow>
    <p:custShow name="Zelfstandig werken" id="2">
      <p:sldLst>
        <p:sld r:id="rId79"/>
      </p:sldLst>
    </p:custShow>
    <p:custShow name="Samenwerken" id="3">
      <p:sldLst>
        <p:sld r:id="rId80"/>
      </p:sldLst>
    </p:custShow>
    <p:custShow name="Reflecteren" id="4">
      <p:sldLst>
        <p:sld r:id="rId81"/>
      </p:sldLst>
    </p:custShow>
    <p:custShow name="Doorzetten" id="5">
      <p:sldLst>
        <p:sld r:id="rId82"/>
      </p:sldLst>
    </p:custShow>
    <p:custShow name="Verantwoordelijkheid nemen" id="6">
      <p:sldLst>
        <p:sld r:id="rId83"/>
      </p:sldLst>
    </p:custShow>
    <p:custShow name="project" id="7">
      <p:sldLst/>
    </p:custShow>
    <p:custShow name="antwoorden" id="8">
      <p:sldLst>
        <p:sld r:id="rId57"/>
      </p:sldLst>
    </p:custShow>
  </p:custShow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8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501"/>
    <a:srgbClr val="FCE6D6"/>
    <a:srgbClr val="0097D8"/>
    <a:srgbClr val="EEF1D1"/>
    <a:srgbClr val="FFFFFF"/>
    <a:srgbClr val="98A810"/>
    <a:srgbClr val="1C123E"/>
    <a:srgbClr val="CCE8F3"/>
    <a:srgbClr val="C30304"/>
    <a:srgbClr val="00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86400" autoAdjust="0"/>
  </p:normalViewPr>
  <p:slideViewPr>
    <p:cSldViewPr snapToGrid="0" snapToObjects="1" showGuides="1">
      <p:cViewPr varScale="1">
        <p:scale>
          <a:sx n="99" d="100"/>
          <a:sy n="99" d="100"/>
        </p:scale>
        <p:origin x="1062" y="78"/>
      </p:cViewPr>
      <p:guideLst>
        <p:guide orient="horz" pos="538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>
  <ax:ocxPr ax:name="ExtentX" ax:value="25400"/>
  <ax:ocxPr ax:name="ExtentY" ax:value="19050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FB469-CE7B-2A47-AA86-D4AFCE09115B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A4C43-FD65-1D41-8AB8-5DF2B3050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01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4C43-FD65-1D41-8AB8-5DF2B305015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97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4C43-FD65-1D41-8AB8-5DF2B3050154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256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4C43-FD65-1D41-8AB8-5DF2B305015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54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6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1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ACE7-30BF-41AF-AB50-0DFFCFCBD323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B599-5F7B-4145-A042-174BE37EBC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23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9670-F5D8-4C17-8FFC-AA75483246EE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CE17-B19E-4327-8EFE-62FF78C784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0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7155-8064-4D02-B473-1A0C6683D227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7502-7FB6-460A-8F76-3B6FD4466F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58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272C-5342-444D-B26D-A395EE5E2A3A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7AE8-A503-4DC2-96D7-02D8A23294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78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7542-C2C1-4DF3-8681-0575CF19B077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84AC-EBCB-474C-B606-557AD5E189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25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F117-5ED6-4139-BB57-91FDE430DC8E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4B92-F431-4182-A5F7-4A7F7C8CF0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9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5148-BD44-4818-AB39-528B90ACCAE7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CD45-DC22-4363-A407-A0763BC3B2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96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9288-F16C-47F6-9143-A7434314C6C6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2C9D-2F5E-4026-ABA0-3AE2F80F95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5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237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56EE-FE05-448B-B3A4-922ECCE43F74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FE10-3C92-4400-945C-4706E60352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92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5B4F-C8FB-4B59-8349-BE4DD0CAB3C3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84F6-8225-4805-B2FE-DBFE73FA3E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372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C8D5-0AF0-4394-BACB-B53BFE7B4707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1556-F2D4-479B-9886-370A445DE0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2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7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55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66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2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3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52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29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34F0-F4BC-1E40-A0C9-6BFE62E743A5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7E7D-2D24-A14B-B007-AC575236AA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6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7BAA1E-467F-4794-8436-77CE4156AEE7}" type="datetimeFigureOut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762F86-903A-4BE8-89D3-95E9855BFB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59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slide" Target="slide2.xml"/><Relationship Id="rId10" Type="http://schemas.openxmlformats.org/officeDocument/2006/relationships/slide" Target="slide55.xml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slide" Target="slide5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10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18" Type="http://schemas.openxmlformats.org/officeDocument/2006/relationships/image" Target="../media/image13.png"/><Relationship Id="rId3" Type="http://schemas.openxmlformats.org/officeDocument/2006/relationships/image" Target="../media/image9.emf"/><Relationship Id="rId21" Type="http://schemas.openxmlformats.org/officeDocument/2006/relationships/image" Target="../media/image7.png"/><Relationship Id="rId7" Type="http://schemas.openxmlformats.org/officeDocument/2006/relationships/image" Target="../media/image4.emf"/><Relationship Id="rId12" Type="http://schemas.openxmlformats.org/officeDocument/2006/relationships/slide" Target="slide3.xml"/><Relationship Id="rId17" Type="http://schemas.openxmlformats.org/officeDocument/2006/relationships/slide" Target="slide31.xml"/><Relationship Id="rId2" Type="http://schemas.openxmlformats.org/officeDocument/2006/relationships/image" Target="../media/image8.emf"/><Relationship Id="rId20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6.emf"/><Relationship Id="rId5" Type="http://schemas.openxmlformats.org/officeDocument/2006/relationships/image" Target="../media/image11.emf"/><Relationship Id="rId15" Type="http://schemas.openxmlformats.org/officeDocument/2006/relationships/slide" Target="slide31.xml"/><Relationship Id="rId10" Type="http://schemas.openxmlformats.org/officeDocument/2006/relationships/slide" Target="slide9.xml"/><Relationship Id="rId19" Type="http://schemas.openxmlformats.org/officeDocument/2006/relationships/hyperlink" Target="../../libanon/klas%201/H6/kwadraten.doc" TargetMode="External"/><Relationship Id="rId4" Type="http://schemas.openxmlformats.org/officeDocument/2006/relationships/image" Target="../media/image10.emf"/><Relationship Id="rId9" Type="http://schemas.openxmlformats.org/officeDocument/2006/relationships/image" Target="../media/image5.emf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30.png"/><Relationship Id="rId15" Type="http://schemas.openxmlformats.org/officeDocument/2006/relationships/image" Target="../media/image47.png"/><Relationship Id="rId10" Type="http://schemas.openxmlformats.org/officeDocument/2006/relationships/image" Target="../media/image420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90.png"/></Relationships>
</file>

<file path=ppt/slides/_rels/slide2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png"/><Relationship Id="rId10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4.png"/><Relationship Id="rId10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6" Type="http://schemas.openxmlformats.org/officeDocument/2006/relationships/slide" Target="slide21.xml"/><Relationship Id="rId5" Type="http://schemas.openxmlformats.org/officeDocument/2006/relationships/image" Target="../media/image5.emf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../../3%20geogebra/1%20H3%20somdriehoek.gg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6" Type="http://schemas.openxmlformats.org/officeDocument/2006/relationships/slide" Target="slide21.xml"/><Relationship Id="rId5" Type="http://schemas.openxmlformats.org/officeDocument/2006/relationships/image" Target="../media/image5.emf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6" Type="http://schemas.openxmlformats.org/officeDocument/2006/relationships/slide" Target="slide21.xml"/><Relationship Id="rId5" Type="http://schemas.openxmlformats.org/officeDocument/2006/relationships/image" Target="../media/image5.emf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67.png"/><Relationship Id="rId5" Type="http://schemas.openxmlformats.org/officeDocument/2006/relationships/slide" Target="slide2.xml"/><Relationship Id="rId10" Type="http://schemas.openxmlformats.org/officeDocument/2006/relationships/hyperlink" Target="http://wiskundeacademie.nl/" TargetMode="External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7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7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4.emf"/><Relationship Id="rId15" Type="http://schemas.openxmlformats.org/officeDocument/2006/relationships/image" Target="../media/image7.png"/><Relationship Id="rId10" Type="http://schemas.openxmlformats.org/officeDocument/2006/relationships/image" Target="../media/image69.png"/><Relationship Id="rId4" Type="http://schemas.openxmlformats.org/officeDocument/2006/relationships/slide" Target="slide2.xml"/><Relationship Id="rId9" Type="http://schemas.openxmlformats.org/officeDocument/2006/relationships/image" Target="../media/image6.emf"/><Relationship Id="rId1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1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8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9.png"/><Relationship Id="rId5" Type="http://schemas.openxmlformats.org/officeDocument/2006/relationships/image" Target="../media/image4.emf"/><Relationship Id="rId1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emf"/><Relationship Id="rId1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7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4.png"/><Relationship Id="rId5" Type="http://schemas.openxmlformats.org/officeDocument/2006/relationships/image" Target="../media/image4.emf"/><Relationship Id="rId15" Type="http://schemas.openxmlformats.org/officeDocument/2006/relationships/image" Target="../media/image84.png"/><Relationship Id="rId10" Type="http://schemas.openxmlformats.org/officeDocument/2006/relationships/image" Target="../media/image70.png"/><Relationship Id="rId4" Type="http://schemas.openxmlformats.org/officeDocument/2006/relationships/slide" Target="slide2.xml"/><Relationship Id="rId9" Type="http://schemas.openxmlformats.org/officeDocument/2006/relationships/image" Target="../media/image6.emf"/><Relationship Id="rId1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60.png"/><Relationship Id="rId9" Type="http://schemas.openxmlformats.org/officeDocument/2006/relationships/image" Target="../media/image85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8.png"/><Relationship Id="rId9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7.xml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slide" Target="slide61.xml"/><Relationship Id="rId5" Type="http://schemas.openxmlformats.org/officeDocument/2006/relationships/image" Target="../media/image4.emf"/><Relationship Id="rId10" Type="http://schemas.openxmlformats.org/officeDocument/2006/relationships/slide" Target="slide58.xml"/><Relationship Id="rId4" Type="http://schemas.openxmlformats.org/officeDocument/2006/relationships/image" Target="../media/image3.emf"/><Relationship Id="rId9" Type="http://schemas.openxmlformats.org/officeDocument/2006/relationships/slide" Target="slide56.xml"/><Relationship Id="rId14" Type="http://schemas.openxmlformats.org/officeDocument/2006/relationships/slide" Target="slide7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jpeg"/><Relationship Id="rId3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7.png"/><Relationship Id="rId3" Type="http://schemas.openxmlformats.org/officeDocument/2006/relationships/image" Target="../media/image3.emf"/><Relationship Id="rId7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25.png"/><Relationship Id="rId5" Type="http://schemas.openxmlformats.org/officeDocument/2006/relationships/slide" Target="slide5.xml"/><Relationship Id="rId1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image" Target="../media/image4.emf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slide" Target="slide5.xml"/><Relationship Id="rId4" Type="http://schemas.openxmlformats.org/officeDocument/2006/relationships/image" Target="../media/image4.emf"/><Relationship Id="rId9" Type="http://schemas.openxmlformats.org/officeDocument/2006/relationships/image" Target="../media/image113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slide" Target="slide5.xml"/><Relationship Id="rId4" Type="http://schemas.openxmlformats.org/officeDocument/2006/relationships/image" Target="../media/image4.emf"/><Relationship Id="rId9" Type="http://schemas.openxmlformats.org/officeDocument/2006/relationships/image" Target="../media/image11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4.wmf"/><Relationship Id="rId4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5.emf"/><Relationship Id="rId4" Type="http://schemas.openxmlformats.org/officeDocument/2006/relationships/package" Target="../embeddings/Microsoft_Word_Document.docx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7.emf"/><Relationship Id="rId4" Type="http://schemas.openxmlformats.org/officeDocument/2006/relationships/package" Target="../embeddings/Microsoft_Word_Document1.docx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8.emf"/><Relationship Id="rId4" Type="http://schemas.openxmlformats.org/officeDocument/2006/relationships/package" Target="../embeddings/Microsoft_Word_Document2.docx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9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0.emf"/><Relationship Id="rId4" Type="http://schemas.openxmlformats.org/officeDocument/2006/relationships/package" Target="../embeddings/Microsoft_Word_Document4.docx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1.emf"/><Relationship Id="rId4" Type="http://schemas.openxmlformats.org/officeDocument/2006/relationships/package" Target="../embeddings/Microsoft_Word_Document5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>
            <a:off x="510139" y="857250"/>
            <a:ext cx="11223057" cy="5030788"/>
          </a:xfrm>
          <a:prstGeom prst="rect">
            <a:avLst/>
          </a:prstGeom>
          <a:solidFill>
            <a:srgbClr val="CCE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510139" y="1641600"/>
            <a:ext cx="11223057" cy="4062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6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4" y="1122364"/>
            <a:ext cx="256381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87" y="957387"/>
            <a:ext cx="13922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Afbeelding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396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Afbeelding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33" y="6103938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Afbeelding 28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3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fbeelding 29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58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4">
            <a:hlinkClick r:id="" action="ppaction://customshow?id=1&amp;return=true"/>
          </p:cNvPr>
          <p:cNvSpPr txBox="1">
            <a:spLocks noChangeArrowheads="1"/>
          </p:cNvSpPr>
          <p:nvPr/>
        </p:nvSpPr>
        <p:spPr bwMode="auto">
          <a:xfrm>
            <a:off x="1847850" y="6103938"/>
            <a:ext cx="674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klassikaal</a:t>
            </a:r>
          </a:p>
        </p:txBody>
      </p:sp>
      <p:sp>
        <p:nvSpPr>
          <p:cNvPr id="37" name="Tekstvak 49">
            <a:hlinkClick r:id="" action="ppaction://customshow?id=2&amp;return=true"/>
          </p:cNvPr>
          <p:cNvSpPr txBox="1">
            <a:spLocks noChangeArrowheads="1"/>
          </p:cNvSpPr>
          <p:nvPr/>
        </p:nvSpPr>
        <p:spPr bwMode="auto">
          <a:xfrm>
            <a:off x="2403475" y="6105526"/>
            <a:ext cx="1106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zelfstandig werken</a:t>
            </a:r>
          </a:p>
        </p:txBody>
      </p:sp>
      <p:sp>
        <p:nvSpPr>
          <p:cNvPr id="38" name="Tekstvak 50">
            <a:hlinkClick r:id="" action="ppaction://customshow?id=3&amp;return=true"/>
          </p:cNvPr>
          <p:cNvSpPr txBox="1">
            <a:spLocks noChangeArrowheads="1"/>
          </p:cNvSpPr>
          <p:nvPr/>
        </p:nvSpPr>
        <p:spPr bwMode="auto">
          <a:xfrm>
            <a:off x="3408364" y="6103938"/>
            <a:ext cx="866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samenwerken</a:t>
            </a:r>
          </a:p>
        </p:txBody>
      </p:sp>
      <p:sp>
        <p:nvSpPr>
          <p:cNvPr id="39" name="Tekstvak 51">
            <a:hlinkClick r:id="" action="ppaction://customshow?id=4&amp;return=true"/>
          </p:cNvPr>
          <p:cNvSpPr txBox="1">
            <a:spLocks noChangeArrowheads="1"/>
          </p:cNvSpPr>
          <p:nvPr/>
        </p:nvSpPr>
        <p:spPr bwMode="auto">
          <a:xfrm>
            <a:off x="4159250" y="6103938"/>
            <a:ext cx="71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re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flec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te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ren</a:t>
            </a:r>
          </a:p>
        </p:txBody>
      </p:sp>
      <p:sp>
        <p:nvSpPr>
          <p:cNvPr id="41" name="Tekstvak 52">
            <a:hlinkClick r:id="" action="ppaction://customshow?id=5&amp;return=true"/>
          </p:cNvPr>
          <p:cNvSpPr txBox="1">
            <a:spLocks noChangeArrowheads="1"/>
          </p:cNvSpPr>
          <p:nvPr/>
        </p:nvSpPr>
        <p:spPr bwMode="auto">
          <a:xfrm>
            <a:off x="4768851" y="6103938"/>
            <a:ext cx="708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do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or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zet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ten</a:t>
            </a:r>
          </a:p>
        </p:txBody>
      </p:sp>
      <p:sp>
        <p:nvSpPr>
          <p:cNvPr id="42" name="Tekstvak 53">
            <a:hlinkClick r:id="" action="ppaction://customshow?id=6&amp;return=true"/>
          </p:cNvPr>
          <p:cNvSpPr txBox="1">
            <a:spLocks noChangeArrowheads="1"/>
          </p:cNvSpPr>
          <p:nvPr/>
        </p:nvSpPr>
        <p:spPr bwMode="auto">
          <a:xfrm>
            <a:off x="5389564" y="6103938"/>
            <a:ext cx="1576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ver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ant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woor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de</a:t>
            </a: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lijk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heid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 ne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men</a:t>
            </a:r>
          </a:p>
        </p:txBody>
      </p:sp>
      <p:grpSp>
        <p:nvGrpSpPr>
          <p:cNvPr id="43" name="Groep 42"/>
          <p:cNvGrpSpPr/>
          <p:nvPr/>
        </p:nvGrpSpPr>
        <p:grpSpPr>
          <a:xfrm>
            <a:off x="9393196" y="239588"/>
            <a:ext cx="2340000" cy="540000"/>
            <a:chOff x="7376319" y="2868328"/>
            <a:chExt cx="2418556" cy="702645"/>
          </a:xfrm>
        </p:grpSpPr>
        <p:sp>
          <p:nvSpPr>
            <p:cNvPr id="44" name="Rechthoek 43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5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kstvak 5"/>
          <p:cNvSpPr txBox="1"/>
          <p:nvPr/>
        </p:nvSpPr>
        <p:spPr>
          <a:xfrm>
            <a:off x="1186767" y="2078027"/>
            <a:ext cx="6345680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  <a:cs typeface="Arial"/>
              </a:rPr>
              <a:t>Totaal					  						</a:t>
            </a:r>
            <a:endParaRPr lang="nl-NL" sz="1600" dirty="0">
              <a:solidFill>
                <a:srgbClr val="0077B3"/>
              </a:solidFill>
              <a:latin typeface="Arial"/>
              <a:cs typeface="Arial"/>
            </a:endParaRP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186763" y="2385804"/>
            <a:ext cx="5588657" cy="4001095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1	soorten hoeken</a:t>
            </a: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2	hoeken meten</a:t>
            </a: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3	hoeken tekenen</a:t>
            </a:r>
            <a:endParaRPr lang="nl-NL" sz="1600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4	hoeken berekenen</a:t>
            </a: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5	</a:t>
            </a:r>
            <a:r>
              <a:rPr lang="nl-NL" sz="1600" dirty="0">
                <a:solidFill>
                  <a:srgbClr val="C30304"/>
                </a:solidFill>
                <a:latin typeface="Arial"/>
                <a:cs typeface="Arial"/>
              </a:rPr>
              <a:t>SO H3</a:t>
            </a:r>
            <a:endParaRPr lang="nl-NL" sz="1600" dirty="0">
              <a:solidFill>
                <a:srgbClr val="0077B3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6	Driehoeken tekenen</a:t>
            </a: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7 	Berekenen in driehoek</a:t>
            </a: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Les 8	</a:t>
            </a:r>
            <a:r>
              <a:rPr lang="nl-NL" sz="1600" dirty="0">
                <a:solidFill>
                  <a:schemeClr val="accent2"/>
                </a:solidFill>
                <a:latin typeface="Arial"/>
                <a:cs typeface="Arial"/>
              </a:rPr>
              <a:t>Rep H3</a:t>
            </a:r>
          </a:p>
          <a:p>
            <a:pPr>
              <a:lnSpc>
                <a:spcPts val="2400"/>
              </a:lnSpc>
            </a:pPr>
            <a:endParaRPr lang="nl-NL" sz="1600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endParaRPr lang="nl-NL" sz="1600" dirty="0">
              <a:solidFill>
                <a:srgbClr val="0077B3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endParaRPr lang="nl-NL" sz="1600" dirty="0">
              <a:solidFill>
                <a:srgbClr val="0077B3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endParaRPr lang="nl-NL" sz="1600" dirty="0">
              <a:solidFill>
                <a:srgbClr val="0077B3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nl-NL" sz="1600" dirty="0">
                <a:solidFill>
                  <a:srgbClr val="0077B3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1847851" y="231633"/>
            <a:ext cx="302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1HV  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wiskunde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sp>
        <p:nvSpPr>
          <p:cNvPr id="2" name="Afgeronde rechthoek 1">
            <a:hlinkClick r:id="rId10" action="ppaction://hlinksldjump"/>
          </p:cNvPr>
          <p:cNvSpPr/>
          <p:nvPr/>
        </p:nvSpPr>
        <p:spPr>
          <a:xfrm>
            <a:off x="9468959" y="5044911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nakijken</a:t>
            </a:r>
          </a:p>
        </p:txBody>
      </p:sp>
    </p:spTree>
    <p:extLst>
      <p:ext uri="{BB962C8B-B14F-4D97-AF65-F5344CB8AC3E}">
        <p14:creationId xmlns:p14="http://schemas.microsoft.com/office/powerpoint/2010/main" val="158548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9580" y="-73997"/>
            <a:ext cx="2182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314: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3200174" y="1753794"/>
            <a:ext cx="3396255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/>
              <a:t>Romeinse cijfers:  </a:t>
            </a:r>
          </a:p>
          <a:p>
            <a:endParaRPr lang="nl-NL" sz="3200" dirty="0"/>
          </a:p>
          <a:p>
            <a:r>
              <a:rPr lang="nl-NL" sz="3200" dirty="0"/>
              <a:t>CCCXIV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7064378" y="4042519"/>
            <a:ext cx="266496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Chinese cijfers </a:t>
            </a:r>
          </a:p>
          <a:p>
            <a:r>
              <a:rPr lang="nl-NL" sz="3200" dirty="0" err="1"/>
              <a:t>三百一四</a:t>
            </a:r>
            <a:endParaRPr lang="nl-NL" sz="3200" dirty="0"/>
          </a:p>
        </p:txBody>
      </p:sp>
      <p:grpSp>
        <p:nvGrpSpPr>
          <p:cNvPr id="36" name="Groep 35"/>
          <p:cNvGrpSpPr/>
          <p:nvPr/>
        </p:nvGrpSpPr>
        <p:grpSpPr>
          <a:xfrm>
            <a:off x="2459670" y="4731822"/>
            <a:ext cx="3353803" cy="1138773"/>
            <a:chOff x="935669" y="4731821"/>
            <a:chExt cx="3353803" cy="1138773"/>
          </a:xfrm>
        </p:grpSpPr>
        <p:sp>
          <p:nvSpPr>
            <p:cNvPr id="37" name="Tekstvak 36"/>
            <p:cNvSpPr txBox="1"/>
            <p:nvPr/>
          </p:nvSpPr>
          <p:spPr>
            <a:xfrm>
              <a:off x="935669" y="4731821"/>
              <a:ext cx="3353803" cy="1138773"/>
            </a:xfrm>
            <a:prstGeom prst="rect">
              <a:avLst/>
            </a:prstGeom>
            <a:ln w="285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nl-NL" sz="3200" dirty="0"/>
                <a:t>Egyptische cijfers:  </a:t>
              </a:r>
            </a:p>
            <a:p>
              <a:endParaRPr lang="nl-NL" dirty="0"/>
            </a:p>
            <a:p>
              <a:endParaRPr lang="nl-NL" dirty="0"/>
            </a:p>
          </p:txBody>
        </p:sp>
        <p:sp>
          <p:nvSpPr>
            <p:cNvPr id="38" name="Vrije vorm 37"/>
            <p:cNvSpPr/>
            <p:nvPr/>
          </p:nvSpPr>
          <p:spPr>
            <a:xfrm>
              <a:off x="1966755" y="5371167"/>
              <a:ext cx="167696" cy="338802"/>
            </a:xfrm>
            <a:custGeom>
              <a:avLst/>
              <a:gdLst>
                <a:gd name="connsiteX0" fmla="*/ 61941 w 167696"/>
                <a:gd name="connsiteY0" fmla="*/ 79245 h 338802"/>
                <a:gd name="connsiteX1" fmla="*/ 69085 w 167696"/>
                <a:gd name="connsiteY1" fmla="*/ 98295 h 338802"/>
                <a:gd name="connsiteX2" fmla="*/ 78610 w 167696"/>
                <a:gd name="connsiteY2" fmla="*/ 117345 h 338802"/>
                <a:gd name="connsiteX3" fmla="*/ 85753 w 167696"/>
                <a:gd name="connsiteY3" fmla="*/ 122108 h 338802"/>
                <a:gd name="connsiteX4" fmla="*/ 90516 w 167696"/>
                <a:gd name="connsiteY4" fmla="*/ 129252 h 338802"/>
                <a:gd name="connsiteX5" fmla="*/ 157191 w 167696"/>
                <a:gd name="connsiteY5" fmla="*/ 124489 h 338802"/>
                <a:gd name="connsiteX6" fmla="*/ 164335 w 167696"/>
                <a:gd name="connsiteY6" fmla="*/ 122108 h 338802"/>
                <a:gd name="connsiteX7" fmla="*/ 159572 w 167696"/>
                <a:gd name="connsiteY7" fmla="*/ 110202 h 338802"/>
                <a:gd name="connsiteX8" fmla="*/ 150047 w 167696"/>
                <a:gd name="connsiteY8" fmla="*/ 41145 h 338802"/>
                <a:gd name="connsiteX9" fmla="*/ 147666 w 167696"/>
                <a:gd name="connsiteY9" fmla="*/ 34002 h 338802"/>
                <a:gd name="connsiteX10" fmla="*/ 133378 w 167696"/>
                <a:gd name="connsiteY10" fmla="*/ 22095 h 338802"/>
                <a:gd name="connsiteX11" fmla="*/ 119091 w 167696"/>
                <a:gd name="connsiteY11" fmla="*/ 17333 h 338802"/>
                <a:gd name="connsiteX12" fmla="*/ 97660 w 167696"/>
                <a:gd name="connsiteY12" fmla="*/ 5427 h 338802"/>
                <a:gd name="connsiteX13" fmla="*/ 90516 w 167696"/>
                <a:gd name="connsiteY13" fmla="*/ 664 h 338802"/>
                <a:gd name="connsiteX14" fmla="*/ 59560 w 167696"/>
                <a:gd name="connsiteY14" fmla="*/ 5427 h 338802"/>
                <a:gd name="connsiteX15" fmla="*/ 38128 w 167696"/>
                <a:gd name="connsiteY15" fmla="*/ 10189 h 338802"/>
                <a:gd name="connsiteX16" fmla="*/ 26222 w 167696"/>
                <a:gd name="connsiteY16" fmla="*/ 22095 h 338802"/>
                <a:gd name="connsiteX17" fmla="*/ 19078 w 167696"/>
                <a:gd name="connsiteY17" fmla="*/ 29239 h 338802"/>
                <a:gd name="connsiteX18" fmla="*/ 7172 w 167696"/>
                <a:gd name="connsiteY18" fmla="*/ 43527 h 338802"/>
                <a:gd name="connsiteX19" fmla="*/ 4791 w 167696"/>
                <a:gd name="connsiteY19" fmla="*/ 50670 h 338802"/>
                <a:gd name="connsiteX20" fmla="*/ 4791 w 167696"/>
                <a:gd name="connsiteY20" fmla="*/ 129252 h 338802"/>
                <a:gd name="connsiteX21" fmla="*/ 14316 w 167696"/>
                <a:gd name="connsiteY21" fmla="*/ 143539 h 338802"/>
                <a:gd name="connsiteX22" fmla="*/ 28603 w 167696"/>
                <a:gd name="connsiteY22" fmla="*/ 153064 h 338802"/>
                <a:gd name="connsiteX23" fmla="*/ 40510 w 167696"/>
                <a:gd name="connsiteY23" fmla="*/ 167352 h 338802"/>
                <a:gd name="connsiteX24" fmla="*/ 47653 w 167696"/>
                <a:gd name="connsiteY24" fmla="*/ 174495 h 338802"/>
                <a:gd name="connsiteX25" fmla="*/ 52416 w 167696"/>
                <a:gd name="connsiteY25" fmla="*/ 184020 h 338802"/>
                <a:gd name="connsiteX26" fmla="*/ 54797 w 167696"/>
                <a:gd name="connsiteY26" fmla="*/ 191164 h 338802"/>
                <a:gd name="connsiteX27" fmla="*/ 61941 w 167696"/>
                <a:gd name="connsiteY27" fmla="*/ 198308 h 338802"/>
                <a:gd name="connsiteX28" fmla="*/ 66703 w 167696"/>
                <a:gd name="connsiteY28" fmla="*/ 205452 h 338802"/>
                <a:gd name="connsiteX29" fmla="*/ 80991 w 167696"/>
                <a:gd name="connsiteY29" fmla="*/ 214977 h 338802"/>
                <a:gd name="connsiteX30" fmla="*/ 88135 w 167696"/>
                <a:gd name="connsiteY30" fmla="*/ 222120 h 338802"/>
                <a:gd name="connsiteX31" fmla="*/ 92897 w 167696"/>
                <a:gd name="connsiteY31" fmla="*/ 229264 h 338802"/>
                <a:gd name="connsiteX32" fmla="*/ 107185 w 167696"/>
                <a:gd name="connsiteY32" fmla="*/ 243552 h 338802"/>
                <a:gd name="connsiteX33" fmla="*/ 114328 w 167696"/>
                <a:gd name="connsiteY33" fmla="*/ 250695 h 338802"/>
                <a:gd name="connsiteX34" fmla="*/ 116710 w 167696"/>
                <a:gd name="connsiteY34" fmla="*/ 257839 h 338802"/>
                <a:gd name="connsiteX35" fmla="*/ 121472 w 167696"/>
                <a:gd name="connsiteY35" fmla="*/ 264983 h 338802"/>
                <a:gd name="connsiteX36" fmla="*/ 123853 w 167696"/>
                <a:gd name="connsiteY36" fmla="*/ 276889 h 338802"/>
                <a:gd name="connsiteX37" fmla="*/ 133378 w 167696"/>
                <a:gd name="connsiteY37" fmla="*/ 295939 h 338802"/>
                <a:gd name="connsiteX38" fmla="*/ 135760 w 167696"/>
                <a:gd name="connsiteY38" fmla="*/ 303083 h 338802"/>
                <a:gd name="connsiteX39" fmla="*/ 140522 w 167696"/>
                <a:gd name="connsiteY39" fmla="*/ 310227 h 338802"/>
                <a:gd name="connsiteX40" fmla="*/ 145285 w 167696"/>
                <a:gd name="connsiteY40" fmla="*/ 338802 h 33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96" h="338802">
                  <a:moveTo>
                    <a:pt x="61941" y="79245"/>
                  </a:moveTo>
                  <a:cubicBezTo>
                    <a:pt x="66536" y="102223"/>
                    <a:pt x="60908" y="81941"/>
                    <a:pt x="69085" y="98295"/>
                  </a:cubicBezTo>
                  <a:cubicBezTo>
                    <a:pt x="72499" y="105124"/>
                    <a:pt x="73089" y="111824"/>
                    <a:pt x="78610" y="117345"/>
                  </a:cubicBezTo>
                  <a:cubicBezTo>
                    <a:pt x="80634" y="119369"/>
                    <a:pt x="83372" y="120520"/>
                    <a:pt x="85753" y="122108"/>
                  </a:cubicBezTo>
                  <a:cubicBezTo>
                    <a:pt x="87341" y="124489"/>
                    <a:pt x="87663" y="129024"/>
                    <a:pt x="90516" y="129252"/>
                  </a:cubicBezTo>
                  <a:cubicBezTo>
                    <a:pt x="106918" y="130564"/>
                    <a:pt x="136759" y="129596"/>
                    <a:pt x="157191" y="124489"/>
                  </a:cubicBezTo>
                  <a:cubicBezTo>
                    <a:pt x="159626" y="123880"/>
                    <a:pt x="161954" y="122902"/>
                    <a:pt x="164335" y="122108"/>
                  </a:cubicBezTo>
                  <a:cubicBezTo>
                    <a:pt x="172891" y="96437"/>
                    <a:pt x="162796" y="134384"/>
                    <a:pt x="159572" y="110202"/>
                  </a:cubicBezTo>
                  <a:cubicBezTo>
                    <a:pt x="150033" y="38662"/>
                    <a:pt x="179086" y="50827"/>
                    <a:pt x="150047" y="41145"/>
                  </a:cubicBezTo>
                  <a:cubicBezTo>
                    <a:pt x="149253" y="38764"/>
                    <a:pt x="149058" y="36090"/>
                    <a:pt x="147666" y="34002"/>
                  </a:cubicBezTo>
                  <a:cubicBezTo>
                    <a:pt x="145305" y="30461"/>
                    <a:pt x="137539" y="23944"/>
                    <a:pt x="133378" y="22095"/>
                  </a:cubicBezTo>
                  <a:cubicBezTo>
                    <a:pt x="128791" y="20056"/>
                    <a:pt x="119091" y="17333"/>
                    <a:pt x="119091" y="17333"/>
                  </a:cubicBezTo>
                  <a:cubicBezTo>
                    <a:pt x="102715" y="6416"/>
                    <a:pt x="110233" y="9618"/>
                    <a:pt x="97660" y="5427"/>
                  </a:cubicBezTo>
                  <a:cubicBezTo>
                    <a:pt x="95279" y="3839"/>
                    <a:pt x="93370" y="884"/>
                    <a:pt x="90516" y="664"/>
                  </a:cubicBezTo>
                  <a:cubicBezTo>
                    <a:pt x="62384" y="-1501"/>
                    <a:pt x="74844" y="2030"/>
                    <a:pt x="59560" y="5427"/>
                  </a:cubicBezTo>
                  <a:cubicBezTo>
                    <a:pt x="34401" y="11019"/>
                    <a:pt x="54217" y="4827"/>
                    <a:pt x="38128" y="10189"/>
                  </a:cubicBezTo>
                  <a:cubicBezTo>
                    <a:pt x="25032" y="18921"/>
                    <a:pt x="36144" y="10189"/>
                    <a:pt x="26222" y="22095"/>
                  </a:cubicBezTo>
                  <a:cubicBezTo>
                    <a:pt x="24066" y="24682"/>
                    <a:pt x="21234" y="26652"/>
                    <a:pt x="19078" y="29239"/>
                  </a:cubicBezTo>
                  <a:cubicBezTo>
                    <a:pt x="2502" y="49131"/>
                    <a:pt x="28044" y="22655"/>
                    <a:pt x="7172" y="43527"/>
                  </a:cubicBezTo>
                  <a:cubicBezTo>
                    <a:pt x="6378" y="45908"/>
                    <a:pt x="5480" y="48257"/>
                    <a:pt x="4791" y="50670"/>
                  </a:cubicBezTo>
                  <a:cubicBezTo>
                    <a:pt x="-2813" y="77285"/>
                    <a:pt x="-257" y="93912"/>
                    <a:pt x="4791" y="129252"/>
                  </a:cubicBezTo>
                  <a:cubicBezTo>
                    <a:pt x="5600" y="134918"/>
                    <a:pt x="11141" y="138777"/>
                    <a:pt x="14316" y="143539"/>
                  </a:cubicBezTo>
                  <a:cubicBezTo>
                    <a:pt x="20894" y="153406"/>
                    <a:pt x="16300" y="149989"/>
                    <a:pt x="28603" y="153064"/>
                  </a:cubicBezTo>
                  <a:cubicBezTo>
                    <a:pt x="49472" y="173933"/>
                    <a:pt x="23934" y="147461"/>
                    <a:pt x="40510" y="167352"/>
                  </a:cubicBezTo>
                  <a:cubicBezTo>
                    <a:pt x="42666" y="169939"/>
                    <a:pt x="45696" y="171755"/>
                    <a:pt x="47653" y="174495"/>
                  </a:cubicBezTo>
                  <a:cubicBezTo>
                    <a:pt x="49716" y="177384"/>
                    <a:pt x="51018" y="180757"/>
                    <a:pt x="52416" y="184020"/>
                  </a:cubicBezTo>
                  <a:cubicBezTo>
                    <a:pt x="53405" y="186327"/>
                    <a:pt x="53405" y="189075"/>
                    <a:pt x="54797" y="191164"/>
                  </a:cubicBezTo>
                  <a:cubicBezTo>
                    <a:pt x="56665" y="193966"/>
                    <a:pt x="59785" y="195721"/>
                    <a:pt x="61941" y="198308"/>
                  </a:cubicBezTo>
                  <a:cubicBezTo>
                    <a:pt x="63773" y="200507"/>
                    <a:pt x="64549" y="203567"/>
                    <a:pt x="66703" y="205452"/>
                  </a:cubicBezTo>
                  <a:cubicBezTo>
                    <a:pt x="71011" y="209221"/>
                    <a:pt x="76943" y="210930"/>
                    <a:pt x="80991" y="214977"/>
                  </a:cubicBezTo>
                  <a:cubicBezTo>
                    <a:pt x="83372" y="217358"/>
                    <a:pt x="85979" y="219533"/>
                    <a:pt x="88135" y="222120"/>
                  </a:cubicBezTo>
                  <a:cubicBezTo>
                    <a:pt x="89967" y="224319"/>
                    <a:pt x="90996" y="227125"/>
                    <a:pt x="92897" y="229264"/>
                  </a:cubicBezTo>
                  <a:cubicBezTo>
                    <a:pt x="97372" y="234298"/>
                    <a:pt x="102422" y="238789"/>
                    <a:pt x="107185" y="243552"/>
                  </a:cubicBezTo>
                  <a:lnTo>
                    <a:pt x="114328" y="250695"/>
                  </a:lnTo>
                  <a:cubicBezTo>
                    <a:pt x="115122" y="253076"/>
                    <a:pt x="115587" y="255594"/>
                    <a:pt x="116710" y="257839"/>
                  </a:cubicBezTo>
                  <a:cubicBezTo>
                    <a:pt x="117990" y="260399"/>
                    <a:pt x="120467" y="262303"/>
                    <a:pt x="121472" y="264983"/>
                  </a:cubicBezTo>
                  <a:cubicBezTo>
                    <a:pt x="122893" y="268773"/>
                    <a:pt x="122400" y="273112"/>
                    <a:pt x="123853" y="276889"/>
                  </a:cubicBezTo>
                  <a:cubicBezTo>
                    <a:pt x="126402" y="283515"/>
                    <a:pt x="131132" y="289204"/>
                    <a:pt x="133378" y="295939"/>
                  </a:cubicBezTo>
                  <a:cubicBezTo>
                    <a:pt x="134172" y="298320"/>
                    <a:pt x="134637" y="300838"/>
                    <a:pt x="135760" y="303083"/>
                  </a:cubicBezTo>
                  <a:cubicBezTo>
                    <a:pt x="137040" y="305643"/>
                    <a:pt x="139360" y="307612"/>
                    <a:pt x="140522" y="310227"/>
                  </a:cubicBezTo>
                  <a:cubicBezTo>
                    <a:pt x="146791" y="324333"/>
                    <a:pt x="145285" y="323953"/>
                    <a:pt x="145285" y="338802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Vrije vorm 38"/>
            <p:cNvSpPr/>
            <p:nvPr/>
          </p:nvSpPr>
          <p:spPr>
            <a:xfrm>
              <a:off x="2187707" y="5373216"/>
              <a:ext cx="167696" cy="338802"/>
            </a:xfrm>
            <a:custGeom>
              <a:avLst/>
              <a:gdLst>
                <a:gd name="connsiteX0" fmla="*/ 61941 w 167696"/>
                <a:gd name="connsiteY0" fmla="*/ 79245 h 338802"/>
                <a:gd name="connsiteX1" fmla="*/ 69085 w 167696"/>
                <a:gd name="connsiteY1" fmla="*/ 98295 h 338802"/>
                <a:gd name="connsiteX2" fmla="*/ 78610 w 167696"/>
                <a:gd name="connsiteY2" fmla="*/ 117345 h 338802"/>
                <a:gd name="connsiteX3" fmla="*/ 85753 w 167696"/>
                <a:gd name="connsiteY3" fmla="*/ 122108 h 338802"/>
                <a:gd name="connsiteX4" fmla="*/ 90516 w 167696"/>
                <a:gd name="connsiteY4" fmla="*/ 129252 h 338802"/>
                <a:gd name="connsiteX5" fmla="*/ 157191 w 167696"/>
                <a:gd name="connsiteY5" fmla="*/ 124489 h 338802"/>
                <a:gd name="connsiteX6" fmla="*/ 164335 w 167696"/>
                <a:gd name="connsiteY6" fmla="*/ 122108 h 338802"/>
                <a:gd name="connsiteX7" fmla="*/ 159572 w 167696"/>
                <a:gd name="connsiteY7" fmla="*/ 110202 h 338802"/>
                <a:gd name="connsiteX8" fmla="*/ 150047 w 167696"/>
                <a:gd name="connsiteY8" fmla="*/ 41145 h 338802"/>
                <a:gd name="connsiteX9" fmla="*/ 147666 w 167696"/>
                <a:gd name="connsiteY9" fmla="*/ 34002 h 338802"/>
                <a:gd name="connsiteX10" fmla="*/ 133378 w 167696"/>
                <a:gd name="connsiteY10" fmla="*/ 22095 h 338802"/>
                <a:gd name="connsiteX11" fmla="*/ 119091 w 167696"/>
                <a:gd name="connsiteY11" fmla="*/ 17333 h 338802"/>
                <a:gd name="connsiteX12" fmla="*/ 97660 w 167696"/>
                <a:gd name="connsiteY12" fmla="*/ 5427 h 338802"/>
                <a:gd name="connsiteX13" fmla="*/ 90516 w 167696"/>
                <a:gd name="connsiteY13" fmla="*/ 664 h 338802"/>
                <a:gd name="connsiteX14" fmla="*/ 59560 w 167696"/>
                <a:gd name="connsiteY14" fmla="*/ 5427 h 338802"/>
                <a:gd name="connsiteX15" fmla="*/ 38128 w 167696"/>
                <a:gd name="connsiteY15" fmla="*/ 10189 h 338802"/>
                <a:gd name="connsiteX16" fmla="*/ 26222 w 167696"/>
                <a:gd name="connsiteY16" fmla="*/ 22095 h 338802"/>
                <a:gd name="connsiteX17" fmla="*/ 19078 w 167696"/>
                <a:gd name="connsiteY17" fmla="*/ 29239 h 338802"/>
                <a:gd name="connsiteX18" fmla="*/ 7172 w 167696"/>
                <a:gd name="connsiteY18" fmla="*/ 43527 h 338802"/>
                <a:gd name="connsiteX19" fmla="*/ 4791 w 167696"/>
                <a:gd name="connsiteY19" fmla="*/ 50670 h 338802"/>
                <a:gd name="connsiteX20" fmla="*/ 4791 w 167696"/>
                <a:gd name="connsiteY20" fmla="*/ 129252 h 338802"/>
                <a:gd name="connsiteX21" fmla="*/ 14316 w 167696"/>
                <a:gd name="connsiteY21" fmla="*/ 143539 h 338802"/>
                <a:gd name="connsiteX22" fmla="*/ 28603 w 167696"/>
                <a:gd name="connsiteY22" fmla="*/ 153064 h 338802"/>
                <a:gd name="connsiteX23" fmla="*/ 40510 w 167696"/>
                <a:gd name="connsiteY23" fmla="*/ 167352 h 338802"/>
                <a:gd name="connsiteX24" fmla="*/ 47653 w 167696"/>
                <a:gd name="connsiteY24" fmla="*/ 174495 h 338802"/>
                <a:gd name="connsiteX25" fmla="*/ 52416 w 167696"/>
                <a:gd name="connsiteY25" fmla="*/ 184020 h 338802"/>
                <a:gd name="connsiteX26" fmla="*/ 54797 w 167696"/>
                <a:gd name="connsiteY26" fmla="*/ 191164 h 338802"/>
                <a:gd name="connsiteX27" fmla="*/ 61941 w 167696"/>
                <a:gd name="connsiteY27" fmla="*/ 198308 h 338802"/>
                <a:gd name="connsiteX28" fmla="*/ 66703 w 167696"/>
                <a:gd name="connsiteY28" fmla="*/ 205452 h 338802"/>
                <a:gd name="connsiteX29" fmla="*/ 80991 w 167696"/>
                <a:gd name="connsiteY29" fmla="*/ 214977 h 338802"/>
                <a:gd name="connsiteX30" fmla="*/ 88135 w 167696"/>
                <a:gd name="connsiteY30" fmla="*/ 222120 h 338802"/>
                <a:gd name="connsiteX31" fmla="*/ 92897 w 167696"/>
                <a:gd name="connsiteY31" fmla="*/ 229264 h 338802"/>
                <a:gd name="connsiteX32" fmla="*/ 107185 w 167696"/>
                <a:gd name="connsiteY32" fmla="*/ 243552 h 338802"/>
                <a:gd name="connsiteX33" fmla="*/ 114328 w 167696"/>
                <a:gd name="connsiteY33" fmla="*/ 250695 h 338802"/>
                <a:gd name="connsiteX34" fmla="*/ 116710 w 167696"/>
                <a:gd name="connsiteY34" fmla="*/ 257839 h 338802"/>
                <a:gd name="connsiteX35" fmla="*/ 121472 w 167696"/>
                <a:gd name="connsiteY35" fmla="*/ 264983 h 338802"/>
                <a:gd name="connsiteX36" fmla="*/ 123853 w 167696"/>
                <a:gd name="connsiteY36" fmla="*/ 276889 h 338802"/>
                <a:gd name="connsiteX37" fmla="*/ 133378 w 167696"/>
                <a:gd name="connsiteY37" fmla="*/ 295939 h 338802"/>
                <a:gd name="connsiteX38" fmla="*/ 135760 w 167696"/>
                <a:gd name="connsiteY38" fmla="*/ 303083 h 338802"/>
                <a:gd name="connsiteX39" fmla="*/ 140522 w 167696"/>
                <a:gd name="connsiteY39" fmla="*/ 310227 h 338802"/>
                <a:gd name="connsiteX40" fmla="*/ 145285 w 167696"/>
                <a:gd name="connsiteY40" fmla="*/ 338802 h 33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96" h="338802">
                  <a:moveTo>
                    <a:pt x="61941" y="79245"/>
                  </a:moveTo>
                  <a:cubicBezTo>
                    <a:pt x="66536" y="102223"/>
                    <a:pt x="60908" y="81941"/>
                    <a:pt x="69085" y="98295"/>
                  </a:cubicBezTo>
                  <a:cubicBezTo>
                    <a:pt x="72499" y="105124"/>
                    <a:pt x="73089" y="111824"/>
                    <a:pt x="78610" y="117345"/>
                  </a:cubicBezTo>
                  <a:cubicBezTo>
                    <a:pt x="80634" y="119369"/>
                    <a:pt x="83372" y="120520"/>
                    <a:pt x="85753" y="122108"/>
                  </a:cubicBezTo>
                  <a:cubicBezTo>
                    <a:pt x="87341" y="124489"/>
                    <a:pt x="87663" y="129024"/>
                    <a:pt x="90516" y="129252"/>
                  </a:cubicBezTo>
                  <a:cubicBezTo>
                    <a:pt x="106918" y="130564"/>
                    <a:pt x="136759" y="129596"/>
                    <a:pt x="157191" y="124489"/>
                  </a:cubicBezTo>
                  <a:cubicBezTo>
                    <a:pt x="159626" y="123880"/>
                    <a:pt x="161954" y="122902"/>
                    <a:pt x="164335" y="122108"/>
                  </a:cubicBezTo>
                  <a:cubicBezTo>
                    <a:pt x="172891" y="96437"/>
                    <a:pt x="162796" y="134384"/>
                    <a:pt x="159572" y="110202"/>
                  </a:cubicBezTo>
                  <a:cubicBezTo>
                    <a:pt x="150033" y="38662"/>
                    <a:pt x="179086" y="50827"/>
                    <a:pt x="150047" y="41145"/>
                  </a:cubicBezTo>
                  <a:cubicBezTo>
                    <a:pt x="149253" y="38764"/>
                    <a:pt x="149058" y="36090"/>
                    <a:pt x="147666" y="34002"/>
                  </a:cubicBezTo>
                  <a:cubicBezTo>
                    <a:pt x="145305" y="30461"/>
                    <a:pt x="137539" y="23944"/>
                    <a:pt x="133378" y="22095"/>
                  </a:cubicBezTo>
                  <a:cubicBezTo>
                    <a:pt x="128791" y="20056"/>
                    <a:pt x="119091" y="17333"/>
                    <a:pt x="119091" y="17333"/>
                  </a:cubicBezTo>
                  <a:cubicBezTo>
                    <a:pt x="102715" y="6416"/>
                    <a:pt x="110233" y="9618"/>
                    <a:pt x="97660" y="5427"/>
                  </a:cubicBezTo>
                  <a:cubicBezTo>
                    <a:pt x="95279" y="3839"/>
                    <a:pt x="93370" y="884"/>
                    <a:pt x="90516" y="664"/>
                  </a:cubicBezTo>
                  <a:cubicBezTo>
                    <a:pt x="62384" y="-1501"/>
                    <a:pt x="74844" y="2030"/>
                    <a:pt x="59560" y="5427"/>
                  </a:cubicBezTo>
                  <a:cubicBezTo>
                    <a:pt x="34401" y="11019"/>
                    <a:pt x="54217" y="4827"/>
                    <a:pt x="38128" y="10189"/>
                  </a:cubicBezTo>
                  <a:cubicBezTo>
                    <a:pt x="25032" y="18921"/>
                    <a:pt x="36144" y="10189"/>
                    <a:pt x="26222" y="22095"/>
                  </a:cubicBezTo>
                  <a:cubicBezTo>
                    <a:pt x="24066" y="24682"/>
                    <a:pt x="21234" y="26652"/>
                    <a:pt x="19078" y="29239"/>
                  </a:cubicBezTo>
                  <a:cubicBezTo>
                    <a:pt x="2502" y="49131"/>
                    <a:pt x="28044" y="22655"/>
                    <a:pt x="7172" y="43527"/>
                  </a:cubicBezTo>
                  <a:cubicBezTo>
                    <a:pt x="6378" y="45908"/>
                    <a:pt x="5480" y="48257"/>
                    <a:pt x="4791" y="50670"/>
                  </a:cubicBezTo>
                  <a:cubicBezTo>
                    <a:pt x="-2813" y="77285"/>
                    <a:pt x="-257" y="93912"/>
                    <a:pt x="4791" y="129252"/>
                  </a:cubicBezTo>
                  <a:cubicBezTo>
                    <a:pt x="5600" y="134918"/>
                    <a:pt x="11141" y="138777"/>
                    <a:pt x="14316" y="143539"/>
                  </a:cubicBezTo>
                  <a:cubicBezTo>
                    <a:pt x="20894" y="153406"/>
                    <a:pt x="16300" y="149989"/>
                    <a:pt x="28603" y="153064"/>
                  </a:cubicBezTo>
                  <a:cubicBezTo>
                    <a:pt x="49472" y="173933"/>
                    <a:pt x="23934" y="147461"/>
                    <a:pt x="40510" y="167352"/>
                  </a:cubicBezTo>
                  <a:cubicBezTo>
                    <a:pt x="42666" y="169939"/>
                    <a:pt x="45696" y="171755"/>
                    <a:pt x="47653" y="174495"/>
                  </a:cubicBezTo>
                  <a:cubicBezTo>
                    <a:pt x="49716" y="177384"/>
                    <a:pt x="51018" y="180757"/>
                    <a:pt x="52416" y="184020"/>
                  </a:cubicBezTo>
                  <a:cubicBezTo>
                    <a:pt x="53405" y="186327"/>
                    <a:pt x="53405" y="189075"/>
                    <a:pt x="54797" y="191164"/>
                  </a:cubicBezTo>
                  <a:cubicBezTo>
                    <a:pt x="56665" y="193966"/>
                    <a:pt x="59785" y="195721"/>
                    <a:pt x="61941" y="198308"/>
                  </a:cubicBezTo>
                  <a:cubicBezTo>
                    <a:pt x="63773" y="200507"/>
                    <a:pt x="64549" y="203567"/>
                    <a:pt x="66703" y="205452"/>
                  </a:cubicBezTo>
                  <a:cubicBezTo>
                    <a:pt x="71011" y="209221"/>
                    <a:pt x="76943" y="210930"/>
                    <a:pt x="80991" y="214977"/>
                  </a:cubicBezTo>
                  <a:cubicBezTo>
                    <a:pt x="83372" y="217358"/>
                    <a:pt x="85979" y="219533"/>
                    <a:pt x="88135" y="222120"/>
                  </a:cubicBezTo>
                  <a:cubicBezTo>
                    <a:pt x="89967" y="224319"/>
                    <a:pt x="90996" y="227125"/>
                    <a:pt x="92897" y="229264"/>
                  </a:cubicBezTo>
                  <a:cubicBezTo>
                    <a:pt x="97372" y="234298"/>
                    <a:pt x="102422" y="238789"/>
                    <a:pt x="107185" y="243552"/>
                  </a:cubicBezTo>
                  <a:lnTo>
                    <a:pt x="114328" y="250695"/>
                  </a:lnTo>
                  <a:cubicBezTo>
                    <a:pt x="115122" y="253076"/>
                    <a:pt x="115587" y="255594"/>
                    <a:pt x="116710" y="257839"/>
                  </a:cubicBezTo>
                  <a:cubicBezTo>
                    <a:pt x="117990" y="260399"/>
                    <a:pt x="120467" y="262303"/>
                    <a:pt x="121472" y="264983"/>
                  </a:cubicBezTo>
                  <a:cubicBezTo>
                    <a:pt x="122893" y="268773"/>
                    <a:pt x="122400" y="273112"/>
                    <a:pt x="123853" y="276889"/>
                  </a:cubicBezTo>
                  <a:cubicBezTo>
                    <a:pt x="126402" y="283515"/>
                    <a:pt x="131132" y="289204"/>
                    <a:pt x="133378" y="295939"/>
                  </a:cubicBezTo>
                  <a:cubicBezTo>
                    <a:pt x="134172" y="298320"/>
                    <a:pt x="134637" y="300838"/>
                    <a:pt x="135760" y="303083"/>
                  </a:cubicBezTo>
                  <a:cubicBezTo>
                    <a:pt x="137040" y="305643"/>
                    <a:pt x="139360" y="307612"/>
                    <a:pt x="140522" y="310227"/>
                  </a:cubicBezTo>
                  <a:cubicBezTo>
                    <a:pt x="146791" y="324333"/>
                    <a:pt x="145285" y="323953"/>
                    <a:pt x="145285" y="338802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Vrije vorm 39"/>
            <p:cNvSpPr/>
            <p:nvPr/>
          </p:nvSpPr>
          <p:spPr>
            <a:xfrm>
              <a:off x="2407823" y="5373216"/>
              <a:ext cx="167696" cy="338802"/>
            </a:xfrm>
            <a:custGeom>
              <a:avLst/>
              <a:gdLst>
                <a:gd name="connsiteX0" fmla="*/ 61941 w 167696"/>
                <a:gd name="connsiteY0" fmla="*/ 79245 h 338802"/>
                <a:gd name="connsiteX1" fmla="*/ 69085 w 167696"/>
                <a:gd name="connsiteY1" fmla="*/ 98295 h 338802"/>
                <a:gd name="connsiteX2" fmla="*/ 78610 w 167696"/>
                <a:gd name="connsiteY2" fmla="*/ 117345 h 338802"/>
                <a:gd name="connsiteX3" fmla="*/ 85753 w 167696"/>
                <a:gd name="connsiteY3" fmla="*/ 122108 h 338802"/>
                <a:gd name="connsiteX4" fmla="*/ 90516 w 167696"/>
                <a:gd name="connsiteY4" fmla="*/ 129252 h 338802"/>
                <a:gd name="connsiteX5" fmla="*/ 157191 w 167696"/>
                <a:gd name="connsiteY5" fmla="*/ 124489 h 338802"/>
                <a:gd name="connsiteX6" fmla="*/ 164335 w 167696"/>
                <a:gd name="connsiteY6" fmla="*/ 122108 h 338802"/>
                <a:gd name="connsiteX7" fmla="*/ 159572 w 167696"/>
                <a:gd name="connsiteY7" fmla="*/ 110202 h 338802"/>
                <a:gd name="connsiteX8" fmla="*/ 150047 w 167696"/>
                <a:gd name="connsiteY8" fmla="*/ 41145 h 338802"/>
                <a:gd name="connsiteX9" fmla="*/ 147666 w 167696"/>
                <a:gd name="connsiteY9" fmla="*/ 34002 h 338802"/>
                <a:gd name="connsiteX10" fmla="*/ 133378 w 167696"/>
                <a:gd name="connsiteY10" fmla="*/ 22095 h 338802"/>
                <a:gd name="connsiteX11" fmla="*/ 119091 w 167696"/>
                <a:gd name="connsiteY11" fmla="*/ 17333 h 338802"/>
                <a:gd name="connsiteX12" fmla="*/ 97660 w 167696"/>
                <a:gd name="connsiteY12" fmla="*/ 5427 h 338802"/>
                <a:gd name="connsiteX13" fmla="*/ 90516 w 167696"/>
                <a:gd name="connsiteY13" fmla="*/ 664 h 338802"/>
                <a:gd name="connsiteX14" fmla="*/ 59560 w 167696"/>
                <a:gd name="connsiteY14" fmla="*/ 5427 h 338802"/>
                <a:gd name="connsiteX15" fmla="*/ 38128 w 167696"/>
                <a:gd name="connsiteY15" fmla="*/ 10189 h 338802"/>
                <a:gd name="connsiteX16" fmla="*/ 26222 w 167696"/>
                <a:gd name="connsiteY16" fmla="*/ 22095 h 338802"/>
                <a:gd name="connsiteX17" fmla="*/ 19078 w 167696"/>
                <a:gd name="connsiteY17" fmla="*/ 29239 h 338802"/>
                <a:gd name="connsiteX18" fmla="*/ 7172 w 167696"/>
                <a:gd name="connsiteY18" fmla="*/ 43527 h 338802"/>
                <a:gd name="connsiteX19" fmla="*/ 4791 w 167696"/>
                <a:gd name="connsiteY19" fmla="*/ 50670 h 338802"/>
                <a:gd name="connsiteX20" fmla="*/ 4791 w 167696"/>
                <a:gd name="connsiteY20" fmla="*/ 129252 h 338802"/>
                <a:gd name="connsiteX21" fmla="*/ 14316 w 167696"/>
                <a:gd name="connsiteY21" fmla="*/ 143539 h 338802"/>
                <a:gd name="connsiteX22" fmla="*/ 28603 w 167696"/>
                <a:gd name="connsiteY22" fmla="*/ 153064 h 338802"/>
                <a:gd name="connsiteX23" fmla="*/ 40510 w 167696"/>
                <a:gd name="connsiteY23" fmla="*/ 167352 h 338802"/>
                <a:gd name="connsiteX24" fmla="*/ 47653 w 167696"/>
                <a:gd name="connsiteY24" fmla="*/ 174495 h 338802"/>
                <a:gd name="connsiteX25" fmla="*/ 52416 w 167696"/>
                <a:gd name="connsiteY25" fmla="*/ 184020 h 338802"/>
                <a:gd name="connsiteX26" fmla="*/ 54797 w 167696"/>
                <a:gd name="connsiteY26" fmla="*/ 191164 h 338802"/>
                <a:gd name="connsiteX27" fmla="*/ 61941 w 167696"/>
                <a:gd name="connsiteY27" fmla="*/ 198308 h 338802"/>
                <a:gd name="connsiteX28" fmla="*/ 66703 w 167696"/>
                <a:gd name="connsiteY28" fmla="*/ 205452 h 338802"/>
                <a:gd name="connsiteX29" fmla="*/ 80991 w 167696"/>
                <a:gd name="connsiteY29" fmla="*/ 214977 h 338802"/>
                <a:gd name="connsiteX30" fmla="*/ 88135 w 167696"/>
                <a:gd name="connsiteY30" fmla="*/ 222120 h 338802"/>
                <a:gd name="connsiteX31" fmla="*/ 92897 w 167696"/>
                <a:gd name="connsiteY31" fmla="*/ 229264 h 338802"/>
                <a:gd name="connsiteX32" fmla="*/ 107185 w 167696"/>
                <a:gd name="connsiteY32" fmla="*/ 243552 h 338802"/>
                <a:gd name="connsiteX33" fmla="*/ 114328 w 167696"/>
                <a:gd name="connsiteY33" fmla="*/ 250695 h 338802"/>
                <a:gd name="connsiteX34" fmla="*/ 116710 w 167696"/>
                <a:gd name="connsiteY34" fmla="*/ 257839 h 338802"/>
                <a:gd name="connsiteX35" fmla="*/ 121472 w 167696"/>
                <a:gd name="connsiteY35" fmla="*/ 264983 h 338802"/>
                <a:gd name="connsiteX36" fmla="*/ 123853 w 167696"/>
                <a:gd name="connsiteY36" fmla="*/ 276889 h 338802"/>
                <a:gd name="connsiteX37" fmla="*/ 133378 w 167696"/>
                <a:gd name="connsiteY37" fmla="*/ 295939 h 338802"/>
                <a:gd name="connsiteX38" fmla="*/ 135760 w 167696"/>
                <a:gd name="connsiteY38" fmla="*/ 303083 h 338802"/>
                <a:gd name="connsiteX39" fmla="*/ 140522 w 167696"/>
                <a:gd name="connsiteY39" fmla="*/ 310227 h 338802"/>
                <a:gd name="connsiteX40" fmla="*/ 145285 w 167696"/>
                <a:gd name="connsiteY40" fmla="*/ 338802 h 33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96" h="338802">
                  <a:moveTo>
                    <a:pt x="61941" y="79245"/>
                  </a:moveTo>
                  <a:cubicBezTo>
                    <a:pt x="66536" y="102223"/>
                    <a:pt x="60908" y="81941"/>
                    <a:pt x="69085" y="98295"/>
                  </a:cubicBezTo>
                  <a:cubicBezTo>
                    <a:pt x="72499" y="105124"/>
                    <a:pt x="73089" y="111824"/>
                    <a:pt x="78610" y="117345"/>
                  </a:cubicBezTo>
                  <a:cubicBezTo>
                    <a:pt x="80634" y="119369"/>
                    <a:pt x="83372" y="120520"/>
                    <a:pt x="85753" y="122108"/>
                  </a:cubicBezTo>
                  <a:cubicBezTo>
                    <a:pt x="87341" y="124489"/>
                    <a:pt x="87663" y="129024"/>
                    <a:pt x="90516" y="129252"/>
                  </a:cubicBezTo>
                  <a:cubicBezTo>
                    <a:pt x="106918" y="130564"/>
                    <a:pt x="136759" y="129596"/>
                    <a:pt x="157191" y="124489"/>
                  </a:cubicBezTo>
                  <a:cubicBezTo>
                    <a:pt x="159626" y="123880"/>
                    <a:pt x="161954" y="122902"/>
                    <a:pt x="164335" y="122108"/>
                  </a:cubicBezTo>
                  <a:cubicBezTo>
                    <a:pt x="172891" y="96437"/>
                    <a:pt x="162796" y="134384"/>
                    <a:pt x="159572" y="110202"/>
                  </a:cubicBezTo>
                  <a:cubicBezTo>
                    <a:pt x="150033" y="38662"/>
                    <a:pt x="179086" y="50827"/>
                    <a:pt x="150047" y="41145"/>
                  </a:cubicBezTo>
                  <a:cubicBezTo>
                    <a:pt x="149253" y="38764"/>
                    <a:pt x="149058" y="36090"/>
                    <a:pt x="147666" y="34002"/>
                  </a:cubicBezTo>
                  <a:cubicBezTo>
                    <a:pt x="145305" y="30461"/>
                    <a:pt x="137539" y="23944"/>
                    <a:pt x="133378" y="22095"/>
                  </a:cubicBezTo>
                  <a:cubicBezTo>
                    <a:pt x="128791" y="20056"/>
                    <a:pt x="119091" y="17333"/>
                    <a:pt x="119091" y="17333"/>
                  </a:cubicBezTo>
                  <a:cubicBezTo>
                    <a:pt x="102715" y="6416"/>
                    <a:pt x="110233" y="9618"/>
                    <a:pt x="97660" y="5427"/>
                  </a:cubicBezTo>
                  <a:cubicBezTo>
                    <a:pt x="95279" y="3839"/>
                    <a:pt x="93370" y="884"/>
                    <a:pt x="90516" y="664"/>
                  </a:cubicBezTo>
                  <a:cubicBezTo>
                    <a:pt x="62384" y="-1501"/>
                    <a:pt x="74844" y="2030"/>
                    <a:pt x="59560" y="5427"/>
                  </a:cubicBezTo>
                  <a:cubicBezTo>
                    <a:pt x="34401" y="11019"/>
                    <a:pt x="54217" y="4827"/>
                    <a:pt x="38128" y="10189"/>
                  </a:cubicBezTo>
                  <a:cubicBezTo>
                    <a:pt x="25032" y="18921"/>
                    <a:pt x="36144" y="10189"/>
                    <a:pt x="26222" y="22095"/>
                  </a:cubicBezTo>
                  <a:cubicBezTo>
                    <a:pt x="24066" y="24682"/>
                    <a:pt x="21234" y="26652"/>
                    <a:pt x="19078" y="29239"/>
                  </a:cubicBezTo>
                  <a:cubicBezTo>
                    <a:pt x="2502" y="49131"/>
                    <a:pt x="28044" y="22655"/>
                    <a:pt x="7172" y="43527"/>
                  </a:cubicBezTo>
                  <a:cubicBezTo>
                    <a:pt x="6378" y="45908"/>
                    <a:pt x="5480" y="48257"/>
                    <a:pt x="4791" y="50670"/>
                  </a:cubicBezTo>
                  <a:cubicBezTo>
                    <a:pt x="-2813" y="77285"/>
                    <a:pt x="-257" y="93912"/>
                    <a:pt x="4791" y="129252"/>
                  </a:cubicBezTo>
                  <a:cubicBezTo>
                    <a:pt x="5600" y="134918"/>
                    <a:pt x="11141" y="138777"/>
                    <a:pt x="14316" y="143539"/>
                  </a:cubicBezTo>
                  <a:cubicBezTo>
                    <a:pt x="20894" y="153406"/>
                    <a:pt x="16300" y="149989"/>
                    <a:pt x="28603" y="153064"/>
                  </a:cubicBezTo>
                  <a:cubicBezTo>
                    <a:pt x="49472" y="173933"/>
                    <a:pt x="23934" y="147461"/>
                    <a:pt x="40510" y="167352"/>
                  </a:cubicBezTo>
                  <a:cubicBezTo>
                    <a:pt x="42666" y="169939"/>
                    <a:pt x="45696" y="171755"/>
                    <a:pt x="47653" y="174495"/>
                  </a:cubicBezTo>
                  <a:cubicBezTo>
                    <a:pt x="49716" y="177384"/>
                    <a:pt x="51018" y="180757"/>
                    <a:pt x="52416" y="184020"/>
                  </a:cubicBezTo>
                  <a:cubicBezTo>
                    <a:pt x="53405" y="186327"/>
                    <a:pt x="53405" y="189075"/>
                    <a:pt x="54797" y="191164"/>
                  </a:cubicBezTo>
                  <a:cubicBezTo>
                    <a:pt x="56665" y="193966"/>
                    <a:pt x="59785" y="195721"/>
                    <a:pt x="61941" y="198308"/>
                  </a:cubicBezTo>
                  <a:cubicBezTo>
                    <a:pt x="63773" y="200507"/>
                    <a:pt x="64549" y="203567"/>
                    <a:pt x="66703" y="205452"/>
                  </a:cubicBezTo>
                  <a:cubicBezTo>
                    <a:pt x="71011" y="209221"/>
                    <a:pt x="76943" y="210930"/>
                    <a:pt x="80991" y="214977"/>
                  </a:cubicBezTo>
                  <a:cubicBezTo>
                    <a:pt x="83372" y="217358"/>
                    <a:pt x="85979" y="219533"/>
                    <a:pt x="88135" y="222120"/>
                  </a:cubicBezTo>
                  <a:cubicBezTo>
                    <a:pt x="89967" y="224319"/>
                    <a:pt x="90996" y="227125"/>
                    <a:pt x="92897" y="229264"/>
                  </a:cubicBezTo>
                  <a:cubicBezTo>
                    <a:pt x="97372" y="234298"/>
                    <a:pt x="102422" y="238789"/>
                    <a:pt x="107185" y="243552"/>
                  </a:cubicBezTo>
                  <a:lnTo>
                    <a:pt x="114328" y="250695"/>
                  </a:lnTo>
                  <a:cubicBezTo>
                    <a:pt x="115122" y="253076"/>
                    <a:pt x="115587" y="255594"/>
                    <a:pt x="116710" y="257839"/>
                  </a:cubicBezTo>
                  <a:cubicBezTo>
                    <a:pt x="117990" y="260399"/>
                    <a:pt x="120467" y="262303"/>
                    <a:pt x="121472" y="264983"/>
                  </a:cubicBezTo>
                  <a:cubicBezTo>
                    <a:pt x="122893" y="268773"/>
                    <a:pt x="122400" y="273112"/>
                    <a:pt x="123853" y="276889"/>
                  </a:cubicBezTo>
                  <a:cubicBezTo>
                    <a:pt x="126402" y="283515"/>
                    <a:pt x="131132" y="289204"/>
                    <a:pt x="133378" y="295939"/>
                  </a:cubicBezTo>
                  <a:cubicBezTo>
                    <a:pt x="134172" y="298320"/>
                    <a:pt x="134637" y="300838"/>
                    <a:pt x="135760" y="303083"/>
                  </a:cubicBezTo>
                  <a:cubicBezTo>
                    <a:pt x="137040" y="305643"/>
                    <a:pt x="139360" y="307612"/>
                    <a:pt x="140522" y="310227"/>
                  </a:cubicBezTo>
                  <a:cubicBezTo>
                    <a:pt x="146791" y="324333"/>
                    <a:pt x="145285" y="323953"/>
                    <a:pt x="145285" y="338802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Vrije vorm 40"/>
            <p:cNvSpPr/>
            <p:nvPr/>
          </p:nvSpPr>
          <p:spPr>
            <a:xfrm>
              <a:off x="2676466" y="5496772"/>
              <a:ext cx="220615" cy="230982"/>
            </a:xfrm>
            <a:custGeom>
              <a:avLst/>
              <a:gdLst>
                <a:gd name="connsiteX0" fmla="*/ 11065 w 220615"/>
                <a:gd name="connsiteY0" fmla="*/ 226219 h 230982"/>
                <a:gd name="connsiteX1" fmla="*/ 8684 w 220615"/>
                <a:gd name="connsiteY1" fmla="*/ 80963 h 230982"/>
                <a:gd name="connsiteX2" fmla="*/ 15828 w 220615"/>
                <a:gd name="connsiteY2" fmla="*/ 73819 h 230982"/>
                <a:gd name="connsiteX3" fmla="*/ 18209 w 220615"/>
                <a:gd name="connsiteY3" fmla="*/ 66675 h 230982"/>
                <a:gd name="connsiteX4" fmla="*/ 30115 w 220615"/>
                <a:gd name="connsiteY4" fmla="*/ 54769 h 230982"/>
                <a:gd name="connsiteX5" fmla="*/ 32496 w 220615"/>
                <a:gd name="connsiteY5" fmla="*/ 47625 h 230982"/>
                <a:gd name="connsiteX6" fmla="*/ 46784 w 220615"/>
                <a:gd name="connsiteY6" fmla="*/ 38100 h 230982"/>
                <a:gd name="connsiteX7" fmla="*/ 56309 w 220615"/>
                <a:gd name="connsiteY7" fmla="*/ 23813 h 230982"/>
                <a:gd name="connsiteX8" fmla="*/ 70596 w 220615"/>
                <a:gd name="connsiteY8" fmla="*/ 14288 h 230982"/>
                <a:gd name="connsiteX9" fmla="*/ 75359 w 220615"/>
                <a:gd name="connsiteY9" fmla="*/ 7144 h 230982"/>
                <a:gd name="connsiteX10" fmla="*/ 92028 w 220615"/>
                <a:gd name="connsiteY10" fmla="*/ 0 h 230982"/>
                <a:gd name="connsiteX11" fmla="*/ 146796 w 220615"/>
                <a:gd name="connsiteY11" fmla="*/ 2382 h 230982"/>
                <a:gd name="connsiteX12" fmla="*/ 163465 w 220615"/>
                <a:gd name="connsiteY12" fmla="*/ 7144 h 230982"/>
                <a:gd name="connsiteX13" fmla="*/ 170609 w 220615"/>
                <a:gd name="connsiteY13" fmla="*/ 14288 h 230982"/>
                <a:gd name="connsiteX14" fmla="*/ 184896 w 220615"/>
                <a:gd name="connsiteY14" fmla="*/ 23813 h 230982"/>
                <a:gd name="connsiteX15" fmla="*/ 189659 w 220615"/>
                <a:gd name="connsiteY15" fmla="*/ 30957 h 230982"/>
                <a:gd name="connsiteX16" fmla="*/ 196803 w 220615"/>
                <a:gd name="connsiteY16" fmla="*/ 35719 h 230982"/>
                <a:gd name="connsiteX17" fmla="*/ 201565 w 220615"/>
                <a:gd name="connsiteY17" fmla="*/ 50007 h 230982"/>
                <a:gd name="connsiteX18" fmla="*/ 203946 w 220615"/>
                <a:gd name="connsiteY18" fmla="*/ 59532 h 230982"/>
                <a:gd name="connsiteX19" fmla="*/ 206328 w 220615"/>
                <a:gd name="connsiteY19" fmla="*/ 66675 h 230982"/>
                <a:gd name="connsiteX20" fmla="*/ 211090 w 220615"/>
                <a:gd name="connsiteY20" fmla="*/ 88107 h 230982"/>
                <a:gd name="connsiteX21" fmla="*/ 215853 w 220615"/>
                <a:gd name="connsiteY21" fmla="*/ 95250 h 230982"/>
                <a:gd name="connsiteX22" fmla="*/ 218234 w 220615"/>
                <a:gd name="connsiteY22" fmla="*/ 128588 h 230982"/>
                <a:gd name="connsiteX23" fmla="*/ 220615 w 220615"/>
                <a:gd name="connsiteY23" fmla="*/ 140494 h 230982"/>
                <a:gd name="connsiteX24" fmla="*/ 218234 w 220615"/>
                <a:gd name="connsiteY24" fmla="*/ 230982 h 23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0615" h="230982">
                  <a:moveTo>
                    <a:pt x="11065" y="226219"/>
                  </a:moveTo>
                  <a:cubicBezTo>
                    <a:pt x="-6846" y="172483"/>
                    <a:pt x="490" y="199783"/>
                    <a:pt x="8684" y="80963"/>
                  </a:cubicBezTo>
                  <a:cubicBezTo>
                    <a:pt x="8916" y="77603"/>
                    <a:pt x="13447" y="76200"/>
                    <a:pt x="15828" y="73819"/>
                  </a:cubicBezTo>
                  <a:cubicBezTo>
                    <a:pt x="16622" y="71438"/>
                    <a:pt x="16641" y="68635"/>
                    <a:pt x="18209" y="66675"/>
                  </a:cubicBezTo>
                  <a:cubicBezTo>
                    <a:pt x="30909" y="50800"/>
                    <a:pt x="20591" y="73820"/>
                    <a:pt x="30115" y="54769"/>
                  </a:cubicBezTo>
                  <a:cubicBezTo>
                    <a:pt x="31237" y="52524"/>
                    <a:pt x="30721" y="49400"/>
                    <a:pt x="32496" y="47625"/>
                  </a:cubicBezTo>
                  <a:cubicBezTo>
                    <a:pt x="36543" y="43578"/>
                    <a:pt x="46784" y="38100"/>
                    <a:pt x="46784" y="38100"/>
                  </a:cubicBezTo>
                  <a:cubicBezTo>
                    <a:pt x="49959" y="33338"/>
                    <a:pt x="51547" y="26988"/>
                    <a:pt x="56309" y="23813"/>
                  </a:cubicBezTo>
                  <a:lnTo>
                    <a:pt x="70596" y="14288"/>
                  </a:lnTo>
                  <a:cubicBezTo>
                    <a:pt x="72184" y="11907"/>
                    <a:pt x="73160" y="8976"/>
                    <a:pt x="75359" y="7144"/>
                  </a:cubicBezTo>
                  <a:cubicBezTo>
                    <a:pt x="79280" y="3877"/>
                    <a:pt x="87067" y="1654"/>
                    <a:pt x="92028" y="0"/>
                  </a:cubicBezTo>
                  <a:cubicBezTo>
                    <a:pt x="110284" y="794"/>
                    <a:pt x="128573" y="1032"/>
                    <a:pt x="146796" y="2382"/>
                  </a:cubicBezTo>
                  <a:cubicBezTo>
                    <a:pt x="150640" y="2667"/>
                    <a:pt x="159441" y="5803"/>
                    <a:pt x="163465" y="7144"/>
                  </a:cubicBezTo>
                  <a:cubicBezTo>
                    <a:pt x="165846" y="9525"/>
                    <a:pt x="167951" y="12220"/>
                    <a:pt x="170609" y="14288"/>
                  </a:cubicBezTo>
                  <a:cubicBezTo>
                    <a:pt x="175127" y="17802"/>
                    <a:pt x="184896" y="23813"/>
                    <a:pt x="184896" y="23813"/>
                  </a:cubicBezTo>
                  <a:cubicBezTo>
                    <a:pt x="186484" y="26194"/>
                    <a:pt x="187635" y="28933"/>
                    <a:pt x="189659" y="30957"/>
                  </a:cubicBezTo>
                  <a:cubicBezTo>
                    <a:pt x="191683" y="32981"/>
                    <a:pt x="195286" y="33292"/>
                    <a:pt x="196803" y="35719"/>
                  </a:cubicBezTo>
                  <a:cubicBezTo>
                    <a:pt x="199464" y="39976"/>
                    <a:pt x="200348" y="45137"/>
                    <a:pt x="201565" y="50007"/>
                  </a:cubicBezTo>
                  <a:cubicBezTo>
                    <a:pt x="202359" y="53182"/>
                    <a:pt x="203047" y="56385"/>
                    <a:pt x="203946" y="59532"/>
                  </a:cubicBezTo>
                  <a:cubicBezTo>
                    <a:pt x="204636" y="61945"/>
                    <a:pt x="205719" y="64240"/>
                    <a:pt x="206328" y="66675"/>
                  </a:cubicBezTo>
                  <a:cubicBezTo>
                    <a:pt x="207006" y="69387"/>
                    <a:pt x="209623" y="84685"/>
                    <a:pt x="211090" y="88107"/>
                  </a:cubicBezTo>
                  <a:cubicBezTo>
                    <a:pt x="212217" y="90737"/>
                    <a:pt x="214265" y="92869"/>
                    <a:pt x="215853" y="95250"/>
                  </a:cubicBezTo>
                  <a:cubicBezTo>
                    <a:pt x="216647" y="106363"/>
                    <a:pt x="217068" y="117508"/>
                    <a:pt x="218234" y="128588"/>
                  </a:cubicBezTo>
                  <a:cubicBezTo>
                    <a:pt x="218658" y="132613"/>
                    <a:pt x="220615" y="136447"/>
                    <a:pt x="220615" y="140494"/>
                  </a:cubicBezTo>
                  <a:cubicBezTo>
                    <a:pt x="220615" y="170667"/>
                    <a:pt x="218234" y="200809"/>
                    <a:pt x="218234" y="230982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2" name="Rechte verbindingslijn 41"/>
            <p:cNvCxnSpPr/>
            <p:nvPr/>
          </p:nvCxnSpPr>
          <p:spPr>
            <a:xfrm>
              <a:off x="2961476" y="5424764"/>
              <a:ext cx="0" cy="30299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3113206" y="5409211"/>
              <a:ext cx="0" cy="30299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3258462" y="5406979"/>
              <a:ext cx="0" cy="30299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3393524" y="5409028"/>
              <a:ext cx="0" cy="30299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10" descr="C:\Users\docentd08\AppData\Local\Microsoft\Windows\Temporary Internet Files\Content.IE5\R6EFLPKT\MC9001493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36" y="1868633"/>
            <a:ext cx="1952531" cy="21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docentd08\AppData\Local\Microsoft\Windows\Temporary Internet Files\Content.IE5\N0M7WAYM\MC900415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9" y="1753795"/>
            <a:ext cx="2339645" cy="258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3" descr="C:\Users\docentd08\AppData\Local\Microsoft\Windows\Temporary Internet Files\Content.IE5\N0M7WAYM\MC9004366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" y="4699451"/>
            <a:ext cx="6699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C:\Users\docentd08\AppData\Local\Microsoft\Windows\Temporary Internet Files\Content.IE5\KKD7J8IK\MC9004366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6" y="4583960"/>
            <a:ext cx="77787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0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6799" y="-45708"/>
            <a:ext cx="363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</a:t>
            </a: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1981200" y="7548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Onze cijfers</a:t>
            </a:r>
          </a:p>
        </p:txBody>
      </p:sp>
      <p:sp>
        <p:nvSpPr>
          <p:cNvPr id="35" name="Rechthoek 34"/>
          <p:cNvSpPr/>
          <p:nvPr/>
        </p:nvSpPr>
        <p:spPr>
          <a:xfrm>
            <a:off x="2639616" y="1692421"/>
            <a:ext cx="7200800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5400" dirty="0"/>
              <a:t>Onze cijfers komen uit het Arabisch-Indisch:</a:t>
            </a:r>
          </a:p>
          <a:p>
            <a:r>
              <a:rPr lang="nl-NL" sz="5400" dirty="0"/>
              <a:t>٠١٢٣٤٥٦٧٨٩</a:t>
            </a:r>
          </a:p>
        </p:txBody>
      </p:sp>
      <p:sp>
        <p:nvSpPr>
          <p:cNvPr id="36" name="Ovale toelichting 35"/>
          <p:cNvSpPr/>
          <p:nvPr/>
        </p:nvSpPr>
        <p:spPr>
          <a:xfrm>
            <a:off x="3575720" y="5132149"/>
            <a:ext cx="3456384" cy="1152128"/>
          </a:xfrm>
          <a:prstGeom prst="wedgeEllipseCallout">
            <a:avLst>
              <a:gd name="adj1" fmla="val -4685"/>
              <a:gd name="adj2" fmla="val -14238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6 lijkt op 7</a:t>
            </a:r>
            <a:r>
              <a:rPr lang="nl-NL" sz="4800" dirty="0"/>
              <a:t>!</a:t>
            </a:r>
          </a:p>
        </p:txBody>
      </p:sp>
      <p:pic>
        <p:nvPicPr>
          <p:cNvPr id="37" name="Picture 3" descr="C:\Users\docentd08\AppData\Local\Microsoft\Windows\Temporary Internet Files\Content.IE5\YIY4RJ0J\MC9004353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9" y="3427409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1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76799" y="-45708"/>
            <a:ext cx="11920416" cy="6857908"/>
            <a:chOff x="132599" y="-44580"/>
            <a:chExt cx="8940312" cy="6857908"/>
          </a:xfrm>
        </p:grpSpPr>
        <p:pic>
          <p:nvPicPr>
            <p:cNvPr id="23" name="Afbeelding 2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911" y="6381328"/>
              <a:ext cx="432000" cy="432000"/>
            </a:xfrm>
            <a:prstGeom prst="rect">
              <a:avLst/>
            </a:prstGeom>
          </p:spPr>
        </p:pic>
        <p:pic>
          <p:nvPicPr>
            <p:cNvPr id="24" name="Afbeelding 2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>
              <a:off x="7024574" y="6381328"/>
              <a:ext cx="432000" cy="432000"/>
            </a:xfrm>
            <a:prstGeom prst="rect">
              <a:avLst/>
            </a:prstGeom>
          </p:spPr>
        </p:pic>
        <p:pic>
          <p:nvPicPr>
            <p:cNvPr id="25" name="Afbeelding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3617" y="6381328"/>
              <a:ext cx="432000" cy="432000"/>
            </a:xfrm>
            <a:prstGeom prst="rect">
              <a:avLst/>
            </a:prstGeom>
          </p:spPr>
        </p:pic>
        <p:pic>
          <p:nvPicPr>
            <p:cNvPr id="26" name="Afbeelding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0392" y="6381328"/>
              <a:ext cx="432000" cy="432000"/>
            </a:xfrm>
            <a:prstGeom prst="rect">
              <a:avLst/>
            </a:prstGeom>
          </p:spPr>
        </p:pic>
        <p:sp>
          <p:nvSpPr>
            <p:cNvPr id="2" name="Tekstvak 1"/>
            <p:cNvSpPr txBox="1"/>
            <p:nvPr/>
          </p:nvSpPr>
          <p:spPr>
            <a:xfrm>
              <a:off x="132599" y="-44580"/>
              <a:ext cx="27284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8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 Black" pitchFamily="34" charset="0"/>
                </a:rPr>
                <a:t>Hoeken</a:t>
              </a:r>
            </a:p>
          </p:txBody>
        </p:sp>
      </p:grpSp>
      <p:sp>
        <p:nvSpPr>
          <p:cNvPr id="11" name="Titel 1"/>
          <p:cNvSpPr txBox="1">
            <a:spLocks/>
          </p:cNvSpPr>
          <p:nvPr/>
        </p:nvSpPr>
        <p:spPr>
          <a:xfrm>
            <a:off x="1826792" y="8461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Er zijn mensen die dat niet geloven:</a:t>
            </a:r>
          </a:p>
        </p:txBody>
      </p:sp>
      <p:sp>
        <p:nvSpPr>
          <p:cNvPr id="21" name="5-puntige ster 20"/>
          <p:cNvSpPr/>
          <p:nvPr/>
        </p:nvSpPr>
        <p:spPr>
          <a:xfrm>
            <a:off x="2730236" y="2781094"/>
            <a:ext cx="288032" cy="28803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2495600" y="53012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1</a:t>
            </a:r>
          </a:p>
        </p:txBody>
      </p:sp>
      <p:sp>
        <p:nvSpPr>
          <p:cNvPr id="28" name="5-puntige ster 27"/>
          <p:cNvSpPr/>
          <p:nvPr/>
        </p:nvSpPr>
        <p:spPr>
          <a:xfrm>
            <a:off x="4974675" y="4078241"/>
            <a:ext cx="288032" cy="28803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5-puntige ster 28"/>
          <p:cNvSpPr/>
          <p:nvPr/>
        </p:nvSpPr>
        <p:spPr>
          <a:xfrm>
            <a:off x="5262707" y="2710548"/>
            <a:ext cx="288032" cy="28803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4790886" y="5477216"/>
            <a:ext cx="92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2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4786348" y="547721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1</a:t>
            </a:r>
          </a:p>
        </p:txBody>
      </p:sp>
      <p:sp>
        <p:nvSpPr>
          <p:cNvPr id="32" name="5-puntige ster 31"/>
          <p:cNvSpPr/>
          <p:nvPr/>
        </p:nvSpPr>
        <p:spPr>
          <a:xfrm>
            <a:off x="7581433" y="2715557"/>
            <a:ext cx="288032" cy="28803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5-puntige ster 32"/>
          <p:cNvSpPr/>
          <p:nvPr/>
        </p:nvSpPr>
        <p:spPr>
          <a:xfrm>
            <a:off x="7411181" y="4154430"/>
            <a:ext cx="288032" cy="28803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5-puntige ster 33"/>
          <p:cNvSpPr/>
          <p:nvPr/>
        </p:nvSpPr>
        <p:spPr>
          <a:xfrm>
            <a:off x="7389646" y="3489243"/>
            <a:ext cx="288032" cy="28803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7248128" y="53012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3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7257051" y="53012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2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7248128" y="53012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1</a:t>
            </a:r>
          </a:p>
        </p:txBody>
      </p:sp>
      <p:sp>
        <p:nvSpPr>
          <p:cNvPr id="4" name="Vrije vorm 3"/>
          <p:cNvSpPr/>
          <p:nvPr/>
        </p:nvSpPr>
        <p:spPr>
          <a:xfrm>
            <a:off x="2313250" y="2503715"/>
            <a:ext cx="718458" cy="1970315"/>
          </a:xfrm>
          <a:custGeom>
            <a:avLst/>
            <a:gdLst>
              <a:gd name="connsiteX0" fmla="*/ 0 w 718458"/>
              <a:gd name="connsiteY0" fmla="*/ 631372 h 1970315"/>
              <a:gd name="connsiteX1" fmla="*/ 718458 w 718458"/>
              <a:gd name="connsiteY1" fmla="*/ 0 h 1970315"/>
              <a:gd name="connsiteX2" fmla="*/ 718458 w 718458"/>
              <a:gd name="connsiteY2" fmla="*/ 1970315 h 1970315"/>
              <a:gd name="connsiteX3" fmla="*/ 718458 w 718458"/>
              <a:gd name="connsiteY3" fmla="*/ 1970315 h 197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58" h="1970315">
                <a:moveTo>
                  <a:pt x="0" y="631372"/>
                </a:moveTo>
                <a:lnTo>
                  <a:pt x="718458" y="0"/>
                </a:lnTo>
                <a:lnTo>
                  <a:pt x="718458" y="1970315"/>
                </a:lnTo>
                <a:lnTo>
                  <a:pt x="718458" y="1970315"/>
                </a:lnTo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/>
          <p:cNvSpPr/>
          <p:nvPr/>
        </p:nvSpPr>
        <p:spPr>
          <a:xfrm>
            <a:off x="4604658" y="2647731"/>
            <a:ext cx="1175657" cy="1793641"/>
          </a:xfrm>
          <a:custGeom>
            <a:avLst/>
            <a:gdLst>
              <a:gd name="connsiteX0" fmla="*/ 0 w 1175657"/>
              <a:gd name="connsiteY0" fmla="*/ 10885 h 1992085"/>
              <a:gd name="connsiteX1" fmla="*/ 1175657 w 1175657"/>
              <a:gd name="connsiteY1" fmla="*/ 0 h 1992085"/>
              <a:gd name="connsiteX2" fmla="*/ 152400 w 1175657"/>
              <a:gd name="connsiteY2" fmla="*/ 1970314 h 1992085"/>
              <a:gd name="connsiteX3" fmla="*/ 1143000 w 1175657"/>
              <a:gd name="connsiteY3" fmla="*/ 1992085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657" h="1992085">
                <a:moveTo>
                  <a:pt x="0" y="10885"/>
                </a:moveTo>
                <a:lnTo>
                  <a:pt x="1175657" y="0"/>
                </a:lnTo>
                <a:lnTo>
                  <a:pt x="152400" y="1970314"/>
                </a:lnTo>
                <a:lnTo>
                  <a:pt x="1143000" y="1992085"/>
                </a:lnTo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6955971" y="2656115"/>
            <a:ext cx="1317172" cy="1872343"/>
          </a:xfrm>
          <a:custGeom>
            <a:avLst/>
            <a:gdLst>
              <a:gd name="connsiteX0" fmla="*/ 76200 w 1317172"/>
              <a:gd name="connsiteY0" fmla="*/ 0 h 1872343"/>
              <a:gd name="connsiteX1" fmla="*/ 1317172 w 1317172"/>
              <a:gd name="connsiteY1" fmla="*/ 0 h 1872343"/>
              <a:gd name="connsiteX2" fmla="*/ 217715 w 1317172"/>
              <a:gd name="connsiteY2" fmla="*/ 990600 h 1872343"/>
              <a:gd name="connsiteX3" fmla="*/ 1132115 w 1317172"/>
              <a:gd name="connsiteY3" fmla="*/ 1817915 h 1872343"/>
              <a:gd name="connsiteX4" fmla="*/ 0 w 1317172"/>
              <a:gd name="connsiteY4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172" h="1872343">
                <a:moveTo>
                  <a:pt x="76200" y="0"/>
                </a:moveTo>
                <a:lnTo>
                  <a:pt x="1317172" y="0"/>
                </a:lnTo>
                <a:lnTo>
                  <a:pt x="217715" y="990600"/>
                </a:lnTo>
                <a:lnTo>
                  <a:pt x="1132115" y="1817915"/>
                </a:lnTo>
                <a:lnTo>
                  <a:pt x="0" y="1872343"/>
                </a:lnTo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1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8" grpId="0" animBg="1"/>
      <p:bldP spid="29" grpId="0" animBg="1"/>
      <p:bldP spid="30" grpId="0"/>
      <p:bldP spid="31" grpId="0"/>
      <p:bldP spid="31" grpId="1"/>
      <p:bldP spid="32" grpId="0" animBg="1"/>
      <p:bldP spid="33" grpId="0" animBg="1"/>
      <p:bldP spid="34" grpId="0" animBg="1"/>
      <p:bldP spid="35" grpId="0"/>
      <p:bldP spid="36" grpId="0"/>
      <p:bldP spid="36" grpId="1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6799" y="-45708"/>
            <a:ext cx="363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023290" y="944724"/>
            <a:ext cx="3995057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Hoe nu verder?</a:t>
            </a:r>
          </a:p>
        </p:txBody>
      </p:sp>
      <p:pic>
        <p:nvPicPr>
          <p:cNvPr id="12" name="Picture 2" descr="C:\Users\docentd08\AppData\Local\Microsoft\Windows\Temporary Internet Files\Content.IE5\R6EFLPKT\MP9004394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556792"/>
            <a:ext cx="6400800" cy="49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Vrije vorm 12"/>
          <p:cNvSpPr/>
          <p:nvPr/>
        </p:nvSpPr>
        <p:spPr>
          <a:xfrm>
            <a:off x="5820229" y="2815772"/>
            <a:ext cx="14515" cy="348343"/>
          </a:xfrm>
          <a:custGeom>
            <a:avLst/>
            <a:gdLst>
              <a:gd name="connsiteX0" fmla="*/ 14515 w 14515"/>
              <a:gd name="connsiteY0" fmla="*/ 0 h 348343"/>
              <a:gd name="connsiteX1" fmla="*/ 1 w 14515"/>
              <a:gd name="connsiteY1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5" h="348343">
                <a:moveTo>
                  <a:pt x="14515" y="0"/>
                </a:moveTo>
                <a:cubicBezTo>
                  <a:pt x="-438" y="328981"/>
                  <a:pt x="1" y="212767"/>
                  <a:pt x="1" y="348343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rije vorm 13"/>
          <p:cNvSpPr/>
          <p:nvPr/>
        </p:nvSpPr>
        <p:spPr>
          <a:xfrm>
            <a:off x="6212114" y="2830287"/>
            <a:ext cx="304800" cy="454477"/>
          </a:xfrm>
          <a:custGeom>
            <a:avLst/>
            <a:gdLst>
              <a:gd name="connsiteX0" fmla="*/ 0 w 304800"/>
              <a:gd name="connsiteY0" fmla="*/ 130628 h 454477"/>
              <a:gd name="connsiteX1" fmla="*/ 72572 w 304800"/>
              <a:gd name="connsiteY1" fmla="*/ 14514 h 454477"/>
              <a:gd name="connsiteX2" fmla="*/ 116115 w 304800"/>
              <a:gd name="connsiteY2" fmla="*/ 0 h 454477"/>
              <a:gd name="connsiteX3" fmla="*/ 275772 w 304800"/>
              <a:gd name="connsiteY3" fmla="*/ 43543 h 454477"/>
              <a:gd name="connsiteX4" fmla="*/ 304800 w 304800"/>
              <a:gd name="connsiteY4" fmla="*/ 87085 h 454477"/>
              <a:gd name="connsiteX5" fmla="*/ 290286 w 304800"/>
              <a:gd name="connsiteY5" fmla="*/ 232228 h 454477"/>
              <a:gd name="connsiteX6" fmla="*/ 261257 w 304800"/>
              <a:gd name="connsiteY6" fmla="*/ 275771 h 454477"/>
              <a:gd name="connsiteX7" fmla="*/ 232229 w 304800"/>
              <a:gd name="connsiteY7" fmla="*/ 333828 h 454477"/>
              <a:gd name="connsiteX8" fmla="*/ 188686 w 304800"/>
              <a:gd name="connsiteY8" fmla="*/ 362857 h 454477"/>
              <a:gd name="connsiteX9" fmla="*/ 145143 w 304800"/>
              <a:gd name="connsiteY9" fmla="*/ 420914 h 454477"/>
              <a:gd name="connsiteX10" fmla="*/ 304800 w 304800"/>
              <a:gd name="connsiteY10" fmla="*/ 449943 h 4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800" h="454477">
                <a:moveTo>
                  <a:pt x="0" y="130628"/>
                </a:moveTo>
                <a:cubicBezTo>
                  <a:pt x="22351" y="74751"/>
                  <a:pt x="21873" y="48313"/>
                  <a:pt x="72572" y="14514"/>
                </a:cubicBezTo>
                <a:cubicBezTo>
                  <a:pt x="85302" y="6027"/>
                  <a:pt x="101601" y="4838"/>
                  <a:pt x="116115" y="0"/>
                </a:cubicBezTo>
                <a:cubicBezTo>
                  <a:pt x="184803" y="8586"/>
                  <a:pt x="228725" y="-3504"/>
                  <a:pt x="275772" y="43543"/>
                </a:cubicBezTo>
                <a:cubicBezTo>
                  <a:pt x="288107" y="55878"/>
                  <a:pt x="295124" y="72571"/>
                  <a:pt x="304800" y="87085"/>
                </a:cubicBezTo>
                <a:cubicBezTo>
                  <a:pt x="299962" y="135466"/>
                  <a:pt x="301219" y="184851"/>
                  <a:pt x="290286" y="232228"/>
                </a:cubicBezTo>
                <a:cubicBezTo>
                  <a:pt x="286364" y="249225"/>
                  <a:pt x="269912" y="260625"/>
                  <a:pt x="261257" y="275771"/>
                </a:cubicBezTo>
                <a:cubicBezTo>
                  <a:pt x="250522" y="294557"/>
                  <a:pt x="246080" y="317206"/>
                  <a:pt x="232229" y="333828"/>
                </a:cubicBezTo>
                <a:cubicBezTo>
                  <a:pt x="221062" y="347229"/>
                  <a:pt x="201021" y="350522"/>
                  <a:pt x="188686" y="362857"/>
                </a:cubicBezTo>
                <a:cubicBezTo>
                  <a:pt x="171581" y="379962"/>
                  <a:pt x="159657" y="401562"/>
                  <a:pt x="145143" y="420914"/>
                </a:cubicBezTo>
                <a:cubicBezTo>
                  <a:pt x="220890" y="471413"/>
                  <a:pt x="171242" y="449943"/>
                  <a:pt x="304800" y="449943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e toelichting 14"/>
          <p:cNvSpPr/>
          <p:nvPr/>
        </p:nvSpPr>
        <p:spPr>
          <a:xfrm>
            <a:off x="5289961" y="944724"/>
            <a:ext cx="3448472" cy="1224136"/>
          </a:xfrm>
          <a:prstGeom prst="wedgeEllipseCallout">
            <a:avLst>
              <a:gd name="adj1" fmla="val -71761"/>
              <a:gd name="adj2" fmla="val 1122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Bedenk hoe de cijfers er uit hebben gezien.</a:t>
            </a:r>
          </a:p>
        </p:txBody>
      </p:sp>
      <p:sp>
        <p:nvSpPr>
          <p:cNvPr id="16" name="Ovale toelichting 15"/>
          <p:cNvSpPr/>
          <p:nvPr/>
        </p:nvSpPr>
        <p:spPr>
          <a:xfrm>
            <a:off x="5148443" y="836254"/>
            <a:ext cx="4229656" cy="1414367"/>
          </a:xfrm>
          <a:prstGeom prst="wedgeEllipseCallout">
            <a:avLst>
              <a:gd name="adj1" fmla="val -65069"/>
              <a:gd name="adj2" fmla="val 969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Let op:</a:t>
            </a:r>
          </a:p>
          <a:p>
            <a:pPr algn="ctr"/>
            <a:r>
              <a:rPr lang="nl-NL" sz="2400" dirty="0"/>
              <a:t>Je mag alleen scherpe en rechte hoeken gebruiken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750354" y="5179872"/>
            <a:ext cx="453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Maak een overzicht op een A4-tje.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Waarom is de nul rond?</a:t>
            </a:r>
          </a:p>
        </p:txBody>
      </p:sp>
    </p:spTree>
    <p:extLst>
      <p:ext uri="{BB962C8B-B14F-4D97-AF65-F5344CB8AC3E}">
        <p14:creationId xmlns:p14="http://schemas.microsoft.com/office/powerpoint/2010/main" val="10598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129" y="-79681"/>
            <a:ext cx="67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 meten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302281" y="213893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/>
              <p:cNvSpPr txBox="1"/>
              <p:nvPr/>
            </p:nvSpPr>
            <p:spPr>
              <a:xfrm>
                <a:off x="1834502" y="956624"/>
                <a:ext cx="5717206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Meet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dirty="0"/>
                  <a:t>K.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Leg je </a:t>
                </a:r>
                <a:r>
                  <a:rPr lang="nl-NL" sz="2400" dirty="0" err="1"/>
                  <a:t>geo</a:t>
                </a:r>
                <a:r>
                  <a:rPr lang="nl-NL" sz="2400" dirty="0"/>
                  <a:t> op een been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Zie je het andere been door de </a:t>
                </a:r>
                <a:r>
                  <a:rPr lang="nl-NL" sz="2400" dirty="0" err="1"/>
                  <a:t>geo</a:t>
                </a:r>
                <a:r>
                  <a:rPr lang="nl-NL" sz="2400" dirty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Schuif de ‘nul’ op het hoekpunt.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Het andere been wijst nu de graden aan.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Kies het juiste antwoord!</a:t>
                </a:r>
              </a:p>
            </p:txBody>
          </p:sp>
        </mc:Choice>
        <mc:Fallback xmlns=""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02" y="956624"/>
                <a:ext cx="5717206" cy="2308324"/>
              </a:xfrm>
              <a:prstGeom prst="rect">
                <a:avLst/>
              </a:prstGeom>
              <a:blipFill>
                <a:blip r:embed="rId10"/>
                <a:stretch>
                  <a:fillRect l="-1706" t="-2111" r="-640" b="-50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8" b="100000" l="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8572" y="4377998"/>
            <a:ext cx="4800004" cy="24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ijntoelichting 3 9"/>
              <p:cNvSpPr/>
              <p:nvPr/>
            </p:nvSpPr>
            <p:spPr>
              <a:xfrm>
                <a:off x="4942114" y="4377998"/>
                <a:ext cx="1767278" cy="1043088"/>
              </a:xfrm>
              <a:prstGeom prst="borderCallout3">
                <a:avLst>
                  <a:gd name="adj1" fmla="val 34404"/>
                  <a:gd name="adj2" fmla="val 105004"/>
                  <a:gd name="adj3" fmla="val 20837"/>
                  <a:gd name="adj4" fmla="val 169353"/>
                  <a:gd name="adj5" fmla="val -109764"/>
                  <a:gd name="adj6" fmla="val 253739"/>
                  <a:gd name="adj7" fmla="val -141677"/>
                  <a:gd name="adj8" fmla="val 247291"/>
                </a:avLst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/>
                        </a:rPr>
                        <m:t>30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° 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𝑒𝑛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 150°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Lijntoelichting 3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14" y="4377998"/>
                <a:ext cx="1767278" cy="1043088"/>
              </a:xfrm>
              <a:prstGeom prst="borderCallout3">
                <a:avLst>
                  <a:gd name="adj1" fmla="val 34404"/>
                  <a:gd name="adj2" fmla="val 105004"/>
                  <a:gd name="adj3" fmla="val 20837"/>
                  <a:gd name="adj4" fmla="val 169353"/>
                  <a:gd name="adj5" fmla="val -109764"/>
                  <a:gd name="adj6" fmla="val 253739"/>
                  <a:gd name="adj7" fmla="val -141677"/>
                  <a:gd name="adj8" fmla="val 247291"/>
                </a:avLst>
              </a:prstGeom>
              <a:blipFill>
                <a:blip r:embed="rId1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fgeronde rechthoek 17"/>
              <p:cNvSpPr/>
              <p:nvPr/>
            </p:nvSpPr>
            <p:spPr>
              <a:xfrm>
                <a:off x="5203370" y="4719928"/>
                <a:ext cx="413657" cy="35922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chemeClr val="tx1"/>
                          </a:solidFill>
                          <a:latin typeface="Cambria Math"/>
                        </a:rPr>
                        <m:t>30</m:t>
                      </m:r>
                      <m:r>
                        <a:rPr lang="nl-NL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Afgeronde rechthoe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4719928"/>
                <a:ext cx="413657" cy="35922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kel 10"/>
          <p:cNvSpPr/>
          <p:nvPr/>
        </p:nvSpPr>
        <p:spPr>
          <a:xfrm rot="12109314">
            <a:off x="7263081" y="1970447"/>
            <a:ext cx="949446" cy="1025713"/>
          </a:xfrm>
          <a:prstGeom prst="pie">
            <a:avLst>
              <a:gd name="adj1" fmla="val 10369358"/>
              <a:gd name="adj2" fmla="val 1196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 rot="413210">
            <a:off x="9274694" y="853404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105</a:t>
            </a:r>
          </a:p>
          <a:p>
            <a:pPr algn="ctr"/>
            <a:r>
              <a:rPr lang="nl-NL" dirty="0"/>
              <a:t>opgave  16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 flipH="1" flipV="1">
            <a:off x="7707699" y="2468748"/>
            <a:ext cx="2076438" cy="181379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 flipV="1">
            <a:off x="7712563" y="2445967"/>
            <a:ext cx="2229536" cy="5828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L 0.08425 -0.4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23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60000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5 -0.44375 L -0.0112 -0.576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3" name="Tekstvak 8"/>
          <p:cNvSpPr txBox="1">
            <a:spLocks noChangeArrowheads="1"/>
          </p:cNvSpPr>
          <p:nvPr/>
        </p:nvSpPr>
        <p:spPr bwMode="auto">
          <a:xfrm>
            <a:off x="177800" y="-14823"/>
            <a:ext cx="3946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800" b="1" i="1" u="none" strike="noStrike" kern="0" cap="none" spc="0" normalizeH="0" baseline="0" noProof="0" dirty="0">
                <a:ln>
                  <a:noFill/>
                </a:ln>
                <a:solidFill>
                  <a:srgbClr val="EBF1DE"/>
                </a:solidFill>
                <a:effectLst/>
                <a:uLnTx/>
                <a:uFillTx/>
                <a:latin typeface="Arial Black" pitchFamily="34" charset="0"/>
              </a:rPr>
              <a:t>Opgave 16 </a:t>
            </a:r>
          </a:p>
        </p:txBody>
      </p:sp>
      <p:sp>
        <p:nvSpPr>
          <p:cNvPr id="63" name="Rechthoek 62"/>
          <p:cNvSpPr/>
          <p:nvPr/>
        </p:nvSpPr>
        <p:spPr bwMode="auto">
          <a:xfrm>
            <a:off x="3161992" y="5102226"/>
            <a:ext cx="1414462" cy="785813"/>
          </a:xfrm>
          <a:prstGeom prst="rect">
            <a:avLst/>
          </a:prstGeom>
          <a:solidFill>
            <a:srgbClr val="EEF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/>
              <p:cNvSpPr txBox="1"/>
              <p:nvPr/>
            </p:nvSpPr>
            <p:spPr>
              <a:xfrm>
                <a:off x="606880" y="1157984"/>
                <a:ext cx="1569660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i="1" dirty="0"/>
                  <a:t>L</a:t>
                </a:r>
                <a:r>
                  <a:rPr lang="nl-NL" sz="2800" dirty="0"/>
                  <a:t>A = 161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sz="2800" dirty="0">
                  <a:ea typeface="Cambria Math"/>
                </a:endParaRPr>
              </a:p>
              <a:p>
                <a:endParaRPr lang="nl-NL" sz="2800" dirty="0">
                  <a:ea typeface="Cambria Math"/>
                </a:endParaRPr>
              </a:p>
              <a:p>
                <a:r>
                  <a:rPr lang="nl-NL" sz="2800" i="1" dirty="0"/>
                  <a:t>L</a:t>
                </a:r>
                <a:r>
                  <a:rPr lang="nl-NL" sz="2800" dirty="0"/>
                  <a:t>B =   27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sz="2800" dirty="0">
                  <a:ea typeface="Cambria Math"/>
                </a:endParaRPr>
              </a:p>
              <a:p>
                <a:endParaRPr lang="nl-NL" sz="2800" dirty="0">
                  <a:ea typeface="Cambria Math"/>
                </a:endParaRPr>
              </a:p>
              <a:p>
                <a:r>
                  <a:rPr lang="nl-NL" sz="2800" i="1" dirty="0"/>
                  <a:t>L</a:t>
                </a:r>
                <a:r>
                  <a:rPr lang="nl-NL" sz="2800" dirty="0"/>
                  <a:t>C = 134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sz="2800" dirty="0">
                  <a:ea typeface="Cambria Math"/>
                </a:endParaRPr>
              </a:p>
              <a:p>
                <a:endParaRPr lang="nl-NL" sz="2800" dirty="0"/>
              </a:p>
              <a:p>
                <a:r>
                  <a:rPr lang="nl-NL" sz="2800" i="1" dirty="0"/>
                  <a:t>L</a:t>
                </a:r>
                <a:r>
                  <a:rPr lang="nl-NL" sz="2800" dirty="0"/>
                  <a:t>D =   57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sz="2800" dirty="0"/>
              </a:p>
              <a:p>
                <a:endParaRPr lang="nl-NL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22" name="Tekstvak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80" y="1157984"/>
                <a:ext cx="1569660" cy="3539430"/>
              </a:xfrm>
              <a:prstGeom prst="rect">
                <a:avLst/>
              </a:prstGeom>
              <a:blipFill>
                <a:blip r:embed="rId10"/>
                <a:stretch>
                  <a:fillRect l="-8171" t="-17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7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77269" y="1757042"/>
            <a:ext cx="7642865" cy="92333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 17 en 19, 20, 21, 22 en 23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2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703611" y="1835024"/>
            <a:ext cx="7642865" cy="92333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 17 en 19, 20, 21, 22 en 23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57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/>
              <p:cNvSpPr txBox="1"/>
              <p:nvPr/>
            </p:nvSpPr>
            <p:spPr>
              <a:xfrm>
                <a:off x="504785" y="995942"/>
                <a:ext cx="564026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l-NL" sz="2400" dirty="0"/>
                  <a:t>= 60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  <a:ea typeface="Cambria Math"/>
                      </a:rPr>
                      <m:t>° . </m:t>
                    </m:r>
                  </m:oMath>
                </a14:m>
                <a:r>
                  <a:rPr lang="nl-NL" sz="2400" dirty="0"/>
                  <a:t>Teken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l-NL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Teken punt K en een been van de hoek.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Leg je </a:t>
                </a:r>
                <a:r>
                  <a:rPr lang="nl-NL" sz="2400" dirty="0" err="1"/>
                  <a:t>geo</a:t>
                </a:r>
                <a:r>
                  <a:rPr lang="nl-NL" sz="2400" dirty="0"/>
                  <a:t> op het been.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Schuif de ‘nul’ op het hoekpunt.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Zet een stip bij de 60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  <a:ea typeface="Cambria Math"/>
                      </a:rPr>
                      <m:t>° (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𝑒𝑟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𝑧𝑖𝑗𝑛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𝑒𝑟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2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nl-NL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Kies het juiste antwoord!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sz="2400" dirty="0"/>
                  <a:t>Teken het tweede been</a:t>
                </a:r>
              </a:p>
              <a:p>
                <a:endParaRPr lang="nl-NL" sz="2400" dirty="0"/>
              </a:p>
            </p:txBody>
          </p:sp>
        </mc:Choice>
        <mc:Fallback xmlns=""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5" y="995942"/>
                <a:ext cx="5640262" cy="3046988"/>
              </a:xfrm>
              <a:prstGeom prst="rect">
                <a:avLst/>
              </a:prstGeom>
              <a:blipFill>
                <a:blip r:embed="rId10"/>
                <a:stretch>
                  <a:fillRect l="-1730" t="-16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kel 10"/>
          <p:cNvSpPr/>
          <p:nvPr/>
        </p:nvSpPr>
        <p:spPr>
          <a:xfrm rot="12109314">
            <a:off x="7235671" y="2711309"/>
            <a:ext cx="949446" cy="1025713"/>
          </a:xfrm>
          <a:prstGeom prst="pie">
            <a:avLst>
              <a:gd name="adj1" fmla="val 5842339"/>
              <a:gd name="adj2" fmla="val 955443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8" b="100000" l="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89197" y="4377998"/>
            <a:ext cx="4800004" cy="24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302281" y="289006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K</a:t>
            </a:r>
          </a:p>
        </p:txBody>
      </p:sp>
      <p:sp>
        <p:nvSpPr>
          <p:cNvPr id="21" name="Ovaal 20"/>
          <p:cNvSpPr/>
          <p:nvPr/>
        </p:nvSpPr>
        <p:spPr>
          <a:xfrm>
            <a:off x="7671052" y="3181930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 flipH="1" flipV="1">
            <a:off x="7707700" y="3238737"/>
            <a:ext cx="2457213" cy="72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H="1">
            <a:off x="7712776" y="1527143"/>
            <a:ext cx="1051799" cy="167305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al 27"/>
          <p:cNvSpPr/>
          <p:nvPr/>
        </p:nvSpPr>
        <p:spPr>
          <a:xfrm>
            <a:off x="6853211" y="1675994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8575262" y="1729686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 rot="413210">
            <a:off x="9312808" y="735327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108</a:t>
            </a:r>
          </a:p>
          <a:p>
            <a:pPr algn="ctr"/>
            <a:r>
              <a:rPr lang="nl-NL" dirty="0"/>
              <a:t>opgave  25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8129" y="-79681"/>
            <a:ext cx="5647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 tekenen</a:t>
            </a:r>
          </a:p>
        </p:txBody>
      </p:sp>
    </p:spTree>
    <p:extLst>
      <p:ext uri="{BB962C8B-B14F-4D97-AF65-F5344CB8AC3E}">
        <p14:creationId xmlns:p14="http://schemas.microsoft.com/office/powerpoint/2010/main" val="40326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7813 -0.512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-0.51227 L -0.08997 -0.512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21" grpId="0" animBg="1"/>
      <p:bldP spid="28" grpId="0" animBg="1"/>
      <p:bldP spid="28" grpId="1" animBg="1"/>
      <p:bldP spid="22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hoek 62"/>
          <p:cNvSpPr/>
          <p:nvPr/>
        </p:nvSpPr>
        <p:spPr bwMode="auto">
          <a:xfrm>
            <a:off x="3161992" y="5102226"/>
            <a:ext cx="1414462" cy="785813"/>
          </a:xfrm>
          <a:prstGeom prst="rect">
            <a:avLst/>
          </a:prstGeom>
          <a:solidFill>
            <a:srgbClr val="EEF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55" y="1324630"/>
            <a:ext cx="3140268" cy="13888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55" y="3435842"/>
            <a:ext cx="3140268" cy="290081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370" y="4281626"/>
            <a:ext cx="5642505" cy="137002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370" y="1312277"/>
            <a:ext cx="3462184" cy="1864253"/>
          </a:xfrm>
          <a:prstGeom prst="rect">
            <a:avLst/>
          </a:prstGeom>
        </p:spPr>
      </p:pic>
      <p:sp>
        <p:nvSpPr>
          <p:cNvPr id="16" name="Tekstvak 8"/>
          <p:cNvSpPr txBox="1">
            <a:spLocks noChangeArrowheads="1"/>
          </p:cNvSpPr>
          <p:nvPr/>
        </p:nvSpPr>
        <p:spPr bwMode="auto">
          <a:xfrm>
            <a:off x="325631" y="-44867"/>
            <a:ext cx="3946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800" b="1" i="1" u="none" strike="noStrike" kern="0" cap="none" spc="0" normalizeH="0" baseline="0" noProof="0" dirty="0">
                <a:ln>
                  <a:noFill/>
                </a:ln>
                <a:solidFill>
                  <a:srgbClr val="EBF1DE"/>
                </a:solidFill>
                <a:effectLst/>
                <a:uLnTx/>
                <a:uFillTx/>
                <a:latin typeface="Arial Black" pitchFamily="34" charset="0"/>
              </a:rPr>
              <a:t>Opgave 25 </a:t>
            </a:r>
          </a:p>
        </p:txBody>
      </p:sp>
    </p:spTree>
    <p:extLst>
      <p:ext uri="{BB962C8B-B14F-4D97-AF65-F5344CB8AC3E}">
        <p14:creationId xmlns:p14="http://schemas.microsoft.com/office/powerpoint/2010/main" val="29444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hoek 73"/>
          <p:cNvSpPr/>
          <p:nvPr/>
        </p:nvSpPr>
        <p:spPr>
          <a:xfrm>
            <a:off x="261913" y="3417888"/>
            <a:ext cx="5762651" cy="2474912"/>
          </a:xfrm>
          <a:prstGeom prst="rect">
            <a:avLst/>
          </a:prstGeom>
          <a:solidFill>
            <a:srgbClr val="EC6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5" name="Afbeelding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7" y="3553619"/>
            <a:ext cx="20526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eperen 39"/>
          <p:cNvGrpSpPr>
            <a:grpSpLocks/>
          </p:cNvGrpSpPr>
          <p:nvPr/>
        </p:nvGrpSpPr>
        <p:grpSpPr bwMode="auto">
          <a:xfrm>
            <a:off x="261913" y="846139"/>
            <a:ext cx="5762649" cy="2474913"/>
            <a:chOff x="-1261816" y="846138"/>
            <a:chExt cx="5761667" cy="2474993"/>
          </a:xfrm>
        </p:grpSpPr>
        <p:sp>
          <p:nvSpPr>
            <p:cNvPr id="62" name="Rechthoek 61"/>
            <p:cNvSpPr/>
            <p:nvPr/>
          </p:nvSpPr>
          <p:spPr>
            <a:xfrm>
              <a:off x="-1261816" y="846138"/>
              <a:ext cx="5759015" cy="2474993"/>
            </a:xfrm>
            <a:prstGeom prst="rect">
              <a:avLst/>
            </a:prstGeom>
            <a:solidFill>
              <a:srgbClr val="859F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63" name="Rechthoek 62"/>
            <p:cNvSpPr/>
            <p:nvPr/>
          </p:nvSpPr>
          <p:spPr>
            <a:xfrm>
              <a:off x="-1261815" y="1284302"/>
              <a:ext cx="5761666" cy="1997140"/>
            </a:xfrm>
            <a:prstGeom prst="rect">
              <a:avLst/>
            </a:prstGeom>
            <a:solidFill>
              <a:srgbClr val="EEF1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64" name="Afbeelding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6222" y="1004141"/>
              <a:ext cx="1470072" cy="23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eperen 40"/>
          <p:cNvGrpSpPr>
            <a:grpSpLocks/>
          </p:cNvGrpSpPr>
          <p:nvPr/>
        </p:nvGrpSpPr>
        <p:grpSpPr bwMode="auto">
          <a:xfrm>
            <a:off x="6159501" y="857251"/>
            <a:ext cx="5760000" cy="2474913"/>
            <a:chOff x="4635795" y="857250"/>
            <a:chExt cx="5759016" cy="2474992"/>
          </a:xfrm>
        </p:grpSpPr>
        <p:sp>
          <p:nvSpPr>
            <p:cNvPr id="66" name="Rechthoek 65"/>
            <p:cNvSpPr/>
            <p:nvPr/>
          </p:nvSpPr>
          <p:spPr>
            <a:xfrm>
              <a:off x="4635795" y="857250"/>
              <a:ext cx="5759016" cy="2474992"/>
            </a:xfrm>
            <a:prstGeom prst="rect">
              <a:avLst/>
            </a:prstGeom>
            <a:solidFill>
              <a:srgbClr val="0077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67" name="Rechthoek 66"/>
            <p:cNvSpPr/>
            <p:nvPr/>
          </p:nvSpPr>
          <p:spPr>
            <a:xfrm>
              <a:off x="4635795" y="1284302"/>
              <a:ext cx="5759016" cy="1997139"/>
            </a:xfrm>
            <a:prstGeom prst="rect">
              <a:avLst/>
            </a:prstGeom>
            <a:solidFill>
              <a:srgbClr val="CCE8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68" name="Afbeelding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525" y="969065"/>
              <a:ext cx="2763026" cy="30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Rechthoek 68"/>
          <p:cNvSpPr/>
          <p:nvPr/>
        </p:nvSpPr>
        <p:spPr>
          <a:xfrm>
            <a:off x="261915" y="3844926"/>
            <a:ext cx="5762650" cy="1998663"/>
          </a:xfrm>
          <a:prstGeom prst="rect">
            <a:avLst/>
          </a:prstGeom>
          <a:solidFill>
            <a:srgbClr val="FCE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70" name="Groeperen 41"/>
          <p:cNvGrpSpPr>
            <a:grpSpLocks/>
          </p:cNvGrpSpPr>
          <p:nvPr/>
        </p:nvGrpSpPr>
        <p:grpSpPr bwMode="auto">
          <a:xfrm>
            <a:off x="6159501" y="3403603"/>
            <a:ext cx="5760000" cy="2489198"/>
            <a:chOff x="4634720" y="3403955"/>
            <a:chExt cx="5761206" cy="2489278"/>
          </a:xfrm>
        </p:grpSpPr>
        <p:sp>
          <p:nvSpPr>
            <p:cNvPr id="71" name="Rechthoek 70"/>
            <p:cNvSpPr/>
            <p:nvPr/>
          </p:nvSpPr>
          <p:spPr>
            <a:xfrm>
              <a:off x="4634720" y="3418241"/>
              <a:ext cx="5761206" cy="2474992"/>
            </a:xfrm>
            <a:prstGeom prst="rect">
              <a:avLst/>
            </a:prstGeom>
            <a:solidFill>
              <a:srgbClr val="C3030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2" name="Rechthoek 71"/>
            <p:cNvSpPr/>
            <p:nvPr/>
          </p:nvSpPr>
          <p:spPr>
            <a:xfrm>
              <a:off x="4634720" y="3845292"/>
              <a:ext cx="5761206" cy="1997140"/>
            </a:xfrm>
            <a:prstGeom prst="rect">
              <a:avLst/>
            </a:prstGeom>
            <a:solidFill>
              <a:srgbClr val="F2CFC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73" name="Afbeelding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811" y="3403955"/>
              <a:ext cx="1549056" cy="42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8720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latin typeface="Arial"/>
                <a:cs typeface="Arial"/>
              </a:rPr>
              <a:t>dinsdag 22 november 2016</a:t>
            </a:fld>
            <a:endParaRPr lang="nl-NL" sz="1000" dirty="0">
              <a:latin typeface="Arial"/>
              <a:cs typeface="Arial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847851" y="231633"/>
            <a:ext cx="38050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latin typeface="Arial"/>
                <a:cs typeface="Arial"/>
              </a:rPr>
              <a:t>1HV  </a:t>
            </a:r>
            <a:r>
              <a:rPr lang="nl-NL" sz="1600" b="1" dirty="0">
                <a:latin typeface="Arial"/>
                <a:cs typeface="Arial"/>
              </a:rPr>
              <a:t>wiskunde     </a:t>
            </a:r>
            <a:r>
              <a:rPr lang="nl-NL" sz="3200" b="1" dirty="0">
                <a:latin typeface="Arial"/>
                <a:cs typeface="Arial"/>
              </a:rPr>
              <a:t>H3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051084" y="1527076"/>
            <a:ext cx="3726555" cy="410369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</a:rPr>
              <a:t>Uitleg</a:t>
            </a:r>
          </a:p>
          <a:p>
            <a:pPr>
              <a:lnSpc>
                <a:spcPts val="1600"/>
              </a:lnSpc>
            </a:pPr>
            <a:endParaRPr lang="nl-NL" sz="1600" baseline="30000" dirty="0">
              <a:latin typeface="Arial"/>
            </a:endParaRPr>
          </a:p>
        </p:txBody>
      </p:sp>
      <p:pic>
        <p:nvPicPr>
          <p:cNvPr id="23" name="Afbeelding 22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794" y="6104282"/>
            <a:ext cx="432000" cy="432000"/>
          </a:xfrm>
          <a:prstGeom prst="rect">
            <a:avLst/>
          </a:prstGeom>
        </p:spPr>
      </p:pic>
      <p:pic>
        <p:nvPicPr>
          <p:cNvPr id="24" name="Afbeelding 23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7457" y="6104282"/>
            <a:ext cx="432000" cy="432000"/>
          </a:xfrm>
          <a:prstGeom prst="rect">
            <a:avLst/>
          </a:prstGeom>
        </p:spPr>
      </p:pic>
      <p:pic>
        <p:nvPicPr>
          <p:cNvPr id="25" name="Afbeelding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500" y="6104282"/>
            <a:ext cx="432000" cy="432000"/>
          </a:xfrm>
          <a:prstGeom prst="rect">
            <a:avLst/>
          </a:prstGeom>
        </p:spPr>
      </p:pic>
      <p:pic>
        <p:nvPicPr>
          <p:cNvPr id="26" name="Afbeelding 2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3275" y="6104282"/>
            <a:ext cx="432000" cy="432000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6363027" y="1527076"/>
            <a:ext cx="3544460" cy="20518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</a:rPr>
              <a:t>Startopdracht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2051084" y="4088067"/>
            <a:ext cx="3726555" cy="20518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</a:rPr>
              <a:t>Werken </a:t>
            </a:r>
            <a:endParaRPr lang="nl-NL" sz="1050" dirty="0">
              <a:latin typeface="Arial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6361952" y="4088067"/>
            <a:ext cx="2229378" cy="20518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</a:rPr>
              <a:t>Project </a:t>
            </a:r>
          </a:p>
        </p:txBody>
      </p:sp>
      <p:sp>
        <p:nvSpPr>
          <p:cNvPr id="44" name="Tekstvak 43">
            <a:hlinkClick r:id="" action="ppaction://customshow?id=1&amp;return=true"/>
          </p:cNvPr>
          <p:cNvSpPr txBox="1"/>
          <p:nvPr/>
        </p:nvSpPr>
        <p:spPr>
          <a:xfrm>
            <a:off x="1847851" y="6104282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klassikaal</a:t>
            </a:r>
          </a:p>
        </p:txBody>
      </p:sp>
      <p:sp>
        <p:nvSpPr>
          <p:cNvPr id="45" name="Tekstvak 44">
            <a:hlinkClick r:id="" action="ppaction://customshow?id=2&amp;return=true"/>
          </p:cNvPr>
          <p:cNvSpPr txBox="1"/>
          <p:nvPr/>
        </p:nvSpPr>
        <p:spPr>
          <a:xfrm>
            <a:off x="2403290" y="6104838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zelfstandig werken</a:t>
            </a:r>
          </a:p>
        </p:txBody>
      </p:sp>
      <p:sp>
        <p:nvSpPr>
          <p:cNvPr id="51" name="Tekstvak 50">
            <a:hlinkClick r:id="" action="ppaction://customshow?id=3&amp;return=true"/>
          </p:cNvPr>
          <p:cNvSpPr txBox="1"/>
          <p:nvPr/>
        </p:nvSpPr>
        <p:spPr>
          <a:xfrm>
            <a:off x="3407896" y="6104282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samenwerken</a:t>
            </a:r>
          </a:p>
        </p:txBody>
      </p:sp>
      <p:sp>
        <p:nvSpPr>
          <p:cNvPr id="52" name="Tekstvak 51">
            <a:hlinkClick r:id="" action="ppaction://customshow?id=4&amp;return=true"/>
          </p:cNvPr>
          <p:cNvSpPr txBox="1"/>
          <p:nvPr/>
        </p:nvSpPr>
        <p:spPr>
          <a:xfrm>
            <a:off x="4159025" y="61042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flec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ren</a:t>
            </a:r>
          </a:p>
        </p:txBody>
      </p:sp>
      <p:sp>
        <p:nvSpPr>
          <p:cNvPr id="53" name="Tekstvak 52">
            <a:hlinkClick r:id="" action="ppaction://customshow?id=5&amp;return=true"/>
          </p:cNvPr>
          <p:cNvSpPr txBox="1"/>
          <p:nvPr/>
        </p:nvSpPr>
        <p:spPr>
          <a:xfrm>
            <a:off x="4768637" y="610427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zet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ten</a:t>
            </a:r>
          </a:p>
        </p:txBody>
      </p:sp>
      <p:sp>
        <p:nvSpPr>
          <p:cNvPr id="54" name="Tekstvak 53">
            <a:hlinkClick r:id="" action="ppaction://customshow?id=6&amp;return=true"/>
          </p:cNvPr>
          <p:cNvSpPr txBox="1"/>
          <p:nvPr/>
        </p:nvSpPr>
        <p:spPr>
          <a:xfrm>
            <a:off x="5389135" y="6104270"/>
            <a:ext cx="1576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ant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woor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lijk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heid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 ne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men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926772" y="1834852"/>
            <a:ext cx="1836353" cy="1113320"/>
            <a:chOff x="523958" y="1834852"/>
            <a:chExt cx="1359937" cy="1113320"/>
          </a:xfrm>
        </p:grpSpPr>
        <p:sp>
          <p:nvSpPr>
            <p:cNvPr id="2" name="Afgeronde rechthoek 1">
              <a:hlinkClick r:id="rId12" action="ppaction://hlinksldjump"/>
            </p:cNvPr>
            <p:cNvSpPr/>
            <p:nvPr/>
          </p:nvSpPr>
          <p:spPr>
            <a:xfrm>
              <a:off x="527083" y="1834852"/>
              <a:ext cx="1356812" cy="30777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Hoeken</a:t>
              </a:r>
            </a:p>
          </p:txBody>
        </p:sp>
        <p:sp>
          <p:nvSpPr>
            <p:cNvPr id="43" name="Afgeronde rechthoek 42">
              <a:hlinkClick r:id="rId13" action="ppaction://hlinksldjump"/>
            </p:cNvPr>
            <p:cNvSpPr/>
            <p:nvPr/>
          </p:nvSpPr>
          <p:spPr>
            <a:xfrm>
              <a:off x="523958" y="2247477"/>
              <a:ext cx="1356812" cy="30777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meten</a:t>
              </a:r>
            </a:p>
          </p:txBody>
        </p:sp>
        <p:sp>
          <p:nvSpPr>
            <p:cNvPr id="46" name="Afgeronde rechthoek 45">
              <a:hlinkClick r:id="rId14" action="ppaction://hlinksldjump"/>
            </p:cNvPr>
            <p:cNvSpPr/>
            <p:nvPr/>
          </p:nvSpPr>
          <p:spPr>
            <a:xfrm>
              <a:off x="527083" y="2640395"/>
              <a:ext cx="1356812" cy="30777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tekenen</a:t>
              </a:r>
            </a:p>
          </p:txBody>
        </p:sp>
      </p:grpSp>
      <p:grpSp>
        <p:nvGrpSpPr>
          <p:cNvPr id="47" name="Groep 46"/>
          <p:cNvGrpSpPr/>
          <p:nvPr/>
        </p:nvGrpSpPr>
        <p:grpSpPr>
          <a:xfrm>
            <a:off x="3841667" y="1844705"/>
            <a:ext cx="2091047" cy="720402"/>
            <a:chOff x="523958" y="1834852"/>
            <a:chExt cx="1359937" cy="720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Afgeronde rechthoek 47">
                  <a:hlinkClick r:id="rId15" action="ppaction://hlinksldjump"/>
                </p:cNvPr>
                <p:cNvSpPr/>
                <p:nvPr/>
              </p:nvSpPr>
              <p:spPr>
                <a:xfrm>
                  <a:off x="527083" y="1834852"/>
                  <a:ext cx="1356812" cy="307777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NL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</m:oMath>
                  </a14:m>
                  <a:r>
                    <a:rPr lang="nl-NL" dirty="0">
                      <a:solidFill>
                        <a:schemeClr val="tx1"/>
                      </a:solidFill>
                      <a:latin typeface="+mj-lt"/>
                      <a:ea typeface="Cambria Math"/>
                    </a:rPr>
                    <a:t>tekenen</a:t>
                  </a:r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Afgeronde rechthoek 47">
                  <a:hlinkClick r:id="rId17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3" y="1834852"/>
                  <a:ext cx="1356812" cy="307777"/>
                </a:xfrm>
                <a:prstGeom prst="roundRect">
                  <a:avLst/>
                </a:prstGeom>
                <a:blipFill rotWithShape="1">
                  <a:blip r:embed="rId18"/>
                  <a:stretch>
                    <a:fillRect t="-14815" b="-35185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fgeronde rechthoek 48">
              <a:hlinkClick r:id="rId15" action="ppaction://hlinksldjump"/>
            </p:cNvPr>
            <p:cNvSpPr/>
            <p:nvPr/>
          </p:nvSpPr>
          <p:spPr>
            <a:xfrm>
              <a:off x="523958" y="2247477"/>
              <a:ext cx="1356812" cy="30777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Berekenen (2)</a:t>
              </a:r>
            </a:p>
          </p:txBody>
        </p:sp>
      </p:grpSp>
      <p:sp>
        <p:nvSpPr>
          <p:cNvPr id="56" name="Afgeronde rechthoek 55"/>
          <p:cNvSpPr/>
          <p:nvPr/>
        </p:nvSpPr>
        <p:spPr>
          <a:xfrm>
            <a:off x="6376616" y="1860611"/>
            <a:ext cx="2520000" cy="3077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Oefenopgaven maken</a:t>
            </a:r>
          </a:p>
        </p:txBody>
      </p:sp>
      <p:sp>
        <p:nvSpPr>
          <p:cNvPr id="60" name="Afgeronde rechthoek 59"/>
          <p:cNvSpPr/>
          <p:nvPr/>
        </p:nvSpPr>
        <p:spPr>
          <a:xfrm>
            <a:off x="2061869" y="4414767"/>
            <a:ext cx="2341353" cy="3077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Opgaven uit het boek</a:t>
            </a:r>
          </a:p>
        </p:txBody>
      </p:sp>
      <p:sp>
        <p:nvSpPr>
          <p:cNvPr id="50" name="Afgeronde rechthoek 49">
            <a:hlinkClick r:id="rId19" action="ppaction://hlinkfile"/>
          </p:cNvPr>
          <p:cNvSpPr/>
          <p:nvPr/>
        </p:nvSpPr>
        <p:spPr>
          <a:xfrm>
            <a:off x="6376616" y="4414767"/>
            <a:ext cx="2164604" cy="3077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Hoeveel hoeken?</a:t>
            </a:r>
          </a:p>
        </p:txBody>
      </p:sp>
      <p:sp>
        <p:nvSpPr>
          <p:cNvPr id="55" name="Afgeronde rechthoek 54">
            <a:hlinkClick r:id="" action="ppaction://customshow?id=7&amp;return=true"/>
          </p:cNvPr>
          <p:cNvSpPr/>
          <p:nvPr/>
        </p:nvSpPr>
        <p:spPr>
          <a:xfrm>
            <a:off x="6394339" y="4844059"/>
            <a:ext cx="2164604" cy="3077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Bij de tijd!</a:t>
            </a:r>
          </a:p>
        </p:txBody>
      </p:sp>
      <p:sp>
        <p:nvSpPr>
          <p:cNvPr id="57" name="Afgeronde rechthoek 56">
            <a:hlinkClick r:id="rId20" action="ppaction://hlinksldjump"/>
          </p:cNvPr>
          <p:cNvSpPr/>
          <p:nvPr/>
        </p:nvSpPr>
        <p:spPr>
          <a:xfrm>
            <a:off x="6394339" y="2247477"/>
            <a:ext cx="2520000" cy="3077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Vaardigheden</a:t>
            </a:r>
          </a:p>
        </p:txBody>
      </p:sp>
      <p:sp>
        <p:nvSpPr>
          <p:cNvPr id="58" name="Afgeronde rechthoek 57"/>
          <p:cNvSpPr/>
          <p:nvPr/>
        </p:nvSpPr>
        <p:spPr>
          <a:xfrm>
            <a:off x="2051084" y="4833088"/>
            <a:ext cx="2341353" cy="3077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Werken aan dossier</a:t>
            </a:r>
          </a:p>
        </p:txBody>
      </p:sp>
      <p:sp>
        <p:nvSpPr>
          <p:cNvPr id="59" name="Afgeronde rechthoek 58">
            <a:hlinkClick r:id="" action="ppaction://noaction"/>
          </p:cNvPr>
          <p:cNvSpPr/>
          <p:nvPr/>
        </p:nvSpPr>
        <p:spPr>
          <a:xfrm>
            <a:off x="3841486" y="2647360"/>
            <a:ext cx="2086242" cy="30777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Tekenen (2)</a:t>
            </a:r>
          </a:p>
        </p:txBody>
      </p:sp>
      <p:grpSp>
        <p:nvGrpSpPr>
          <p:cNvPr id="76" name="Groep 75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77" name="Rechthoek 76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8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8221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495705" y="1606680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26, 27, 28 en 29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          vwo:  30 ook maken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0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25044" y="1549787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26, 27, 28 en 29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          vwo:  30 ook maken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54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-83247"/>
            <a:ext cx="8637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 berekenen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066177" y="181397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21070" y="1384985"/>
            <a:ext cx="3086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Bij S ontstaan 2 hoeken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731956" y="1846651"/>
            <a:ext cx="438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Deze hoeken krijgen een nummer</a:t>
            </a:r>
          </a:p>
        </p:txBody>
      </p:sp>
      <p:sp>
        <p:nvSpPr>
          <p:cNvPr id="15" name="Cirkel 14"/>
          <p:cNvSpPr/>
          <p:nvPr/>
        </p:nvSpPr>
        <p:spPr>
          <a:xfrm>
            <a:off x="8942478" y="2020798"/>
            <a:ext cx="661363" cy="664028"/>
          </a:xfrm>
          <a:prstGeom prst="pie">
            <a:avLst>
              <a:gd name="adj1" fmla="val 12825525"/>
              <a:gd name="adj2" fmla="val 197931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e toelichting 16"/>
              <p:cNvSpPr/>
              <p:nvPr/>
            </p:nvSpPr>
            <p:spPr>
              <a:xfrm>
                <a:off x="9928093" y="3432456"/>
                <a:ext cx="1291818" cy="829568"/>
              </a:xfrm>
              <a:prstGeom prst="wedgeEllipseCallout">
                <a:avLst>
                  <a:gd name="adj1" fmla="val -102572"/>
                  <a:gd name="adj2" fmla="val -19338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nl-NL" dirty="0"/>
                  <a:t>S</a:t>
                </a:r>
                <a:r>
                  <a:rPr lang="nl-NL" baseline="-25000" dirty="0"/>
                  <a:t>1</a:t>
                </a:r>
                <a:endParaRPr lang="nl-NL" i="1" dirty="0"/>
              </a:p>
            </p:txBody>
          </p:sp>
        </mc:Choice>
        <mc:Fallback xmlns="">
          <p:sp>
            <p:nvSpPr>
              <p:cNvPr id="17" name="Ovale toelichting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093" y="3432456"/>
                <a:ext cx="1291818" cy="829568"/>
              </a:xfrm>
              <a:prstGeom prst="wedgeEllipseCallout">
                <a:avLst>
                  <a:gd name="adj1" fmla="val -102572"/>
                  <a:gd name="adj2" fmla="val -193382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irkel 36"/>
          <p:cNvSpPr/>
          <p:nvPr/>
        </p:nvSpPr>
        <p:spPr>
          <a:xfrm rot="10800000">
            <a:off x="9056719" y="2073858"/>
            <a:ext cx="661363" cy="664028"/>
          </a:xfrm>
          <a:prstGeom prst="pie">
            <a:avLst>
              <a:gd name="adj1" fmla="val 1857507"/>
              <a:gd name="adj2" fmla="val 126443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7578231" y="1345884"/>
            <a:ext cx="3962400" cy="2351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V="1">
            <a:off x="9273159" y="1114488"/>
            <a:ext cx="1946752" cy="1277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e toelichting 32"/>
              <p:cNvSpPr/>
              <p:nvPr/>
            </p:nvSpPr>
            <p:spPr>
              <a:xfrm>
                <a:off x="7915419" y="3754989"/>
                <a:ext cx="1291818" cy="829568"/>
              </a:xfrm>
              <a:prstGeom prst="wedgeEllipseCallout">
                <a:avLst>
                  <a:gd name="adj1" fmla="val 48265"/>
                  <a:gd name="adj2" fmla="val -18682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i="1" dirty="0"/>
                  <a:t> </a:t>
                </a:r>
                <a:r>
                  <a:rPr lang="nl-NL" dirty="0"/>
                  <a:t>S</a:t>
                </a:r>
                <a:r>
                  <a:rPr lang="nl-NL" baseline="-25000" dirty="0"/>
                  <a:t>12</a:t>
                </a:r>
                <a:endParaRPr lang="nl-NL" i="1" dirty="0"/>
              </a:p>
            </p:txBody>
          </p:sp>
        </mc:Choice>
        <mc:Fallback xmlns="">
          <p:sp>
            <p:nvSpPr>
              <p:cNvPr id="33" name="Ovale toelichting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419" y="3754989"/>
                <a:ext cx="1291818" cy="829568"/>
              </a:xfrm>
              <a:prstGeom prst="wedgeEllipseCallout">
                <a:avLst>
                  <a:gd name="adj1" fmla="val 48265"/>
                  <a:gd name="adj2" fmla="val -186821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kstvak 33"/>
          <p:cNvSpPr txBox="1"/>
          <p:nvPr/>
        </p:nvSpPr>
        <p:spPr>
          <a:xfrm>
            <a:off x="9436293" y="2020799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/>
              <a:t>2</a:t>
            </a:r>
            <a:endParaRPr lang="nl-NL" sz="2400" dirty="0"/>
          </a:p>
        </p:txBody>
      </p:sp>
      <p:sp>
        <p:nvSpPr>
          <p:cNvPr id="32" name="Tekstvak 31"/>
          <p:cNvSpPr txBox="1"/>
          <p:nvPr/>
        </p:nvSpPr>
        <p:spPr>
          <a:xfrm>
            <a:off x="9066173" y="1813969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</a:t>
            </a:r>
            <a:r>
              <a:rPr lang="nl-NL" sz="2400" baseline="-25000" dirty="0"/>
              <a:t>1</a:t>
            </a:r>
            <a:endParaRPr lang="nl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/>
              <p:cNvSpPr txBox="1"/>
              <p:nvPr/>
            </p:nvSpPr>
            <p:spPr>
              <a:xfrm>
                <a:off x="734115" y="3754655"/>
                <a:ext cx="254204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Gegeven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S</a:t>
                </a:r>
                <a:r>
                  <a:rPr lang="nl-NL" sz="2400" baseline="-25000" dirty="0"/>
                  <a:t>2</a:t>
                </a: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65</m:t>
                    </m:r>
                    <m:r>
                      <a:rPr lang="nl-NL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sz="2400" dirty="0">
                  <a:ea typeface="Cambria Math"/>
                </a:endParaRPr>
              </a:p>
              <a:p>
                <a:r>
                  <a:rPr lang="nl-NL" sz="2400" dirty="0"/>
                  <a:t>Bereken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S</a:t>
                </a:r>
                <a:r>
                  <a:rPr lang="nl-NL" sz="2400" baseline="-25000" dirty="0"/>
                  <a:t>1</a:t>
                </a:r>
              </a:p>
              <a:p>
                <a:endParaRPr lang="nl-NL" sz="2400" baseline="-25000" dirty="0"/>
              </a:p>
              <a:p>
                <a:endParaRPr lang="nl-NL" sz="2400" dirty="0"/>
              </a:p>
            </p:txBody>
          </p:sp>
        </mc:Choice>
        <mc:Fallback xmlns="">
          <p:sp>
            <p:nvSpPr>
              <p:cNvPr id="39" name="Tekstvak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15" y="3754655"/>
                <a:ext cx="2542043" cy="1446550"/>
              </a:xfrm>
              <a:prstGeom prst="rect">
                <a:avLst/>
              </a:prstGeom>
              <a:blipFill>
                <a:blip r:embed="rId12"/>
                <a:stretch>
                  <a:fillRect l="-3597" t="-33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/>
              <p:cNvSpPr txBox="1"/>
              <p:nvPr/>
            </p:nvSpPr>
            <p:spPr>
              <a:xfrm>
                <a:off x="739433" y="2405873"/>
                <a:ext cx="33061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Hoeveel graden is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S</a:t>
                </a:r>
                <a:r>
                  <a:rPr lang="nl-NL" sz="2400" baseline="-25000" dirty="0"/>
                  <a:t>12</a:t>
                </a:r>
                <a:r>
                  <a:rPr lang="nl-NL" sz="2400" i="1" dirty="0"/>
                  <a:t> </a:t>
                </a:r>
                <a:r>
                  <a:rPr lang="nl-NL" sz="2400" dirty="0"/>
                  <a:t>?</a:t>
                </a:r>
              </a:p>
            </p:txBody>
          </p:sp>
        </mc:Choice>
        <mc:Fallback xmlns="">
          <p:sp>
            <p:nvSpPr>
              <p:cNvPr id="44" name="Tekstvak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3" y="2405873"/>
                <a:ext cx="3306161" cy="461665"/>
              </a:xfrm>
              <a:prstGeom prst="rect">
                <a:avLst/>
              </a:prstGeom>
              <a:blipFill>
                <a:blip r:embed="rId13"/>
                <a:stretch>
                  <a:fillRect l="-2762" t="-10667" r="-1842" b="-30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844562" y="3141252"/>
                <a:ext cx="5358711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S</a:t>
                </a:r>
                <a:r>
                  <a:rPr lang="nl-NL" sz="2400" baseline="-25000" dirty="0"/>
                  <a:t>12</a:t>
                </a:r>
                <a:r>
                  <a:rPr lang="nl-NL" sz="2400" i="1" dirty="0"/>
                  <a:t> </a:t>
                </a:r>
                <a:r>
                  <a:rPr lang="nl-NL" sz="2400" dirty="0"/>
                  <a:t>= 180</a:t>
                </a:r>
                <a:r>
                  <a:rPr lang="nl-NL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/>
                        <a:ea typeface="Cambria Math"/>
                      </a:rPr>
                      <m:t>°, 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𝑤𝑎𝑛𝑡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h𝑒𝑡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𝑖𝑠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𝑒𝑒𝑛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𝑔𝑒𝑠𝑡𝑟𝑒𝑘𝑡𝑒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000" i="1">
                        <a:latin typeface="Cambria Math"/>
                        <a:ea typeface="Cambria Math"/>
                      </a:rPr>
                      <m:t>h𝑜𝑒𝑘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62" y="3141252"/>
                <a:ext cx="5358711" cy="461665"/>
              </a:xfrm>
              <a:prstGeom prst="rect">
                <a:avLst/>
              </a:prstGeom>
              <a:blipFill>
                <a:blip r:embed="rId14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el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821304"/>
                  </p:ext>
                </p:extLst>
              </p:nvPr>
            </p:nvGraphicFramePr>
            <p:xfrm>
              <a:off x="694250" y="4779972"/>
              <a:ext cx="8119872" cy="97018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1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84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nl-NL" sz="1800" b="0" i="1" baseline="-25000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180 −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65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baseline="0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nl-NL" sz="1800" b="0" i="1" baseline="0" dirty="0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𝐺𝑒𝑠𝑡𝑟𝑒𝑘𝑡𝑒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h𝑜𝑒𝑘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el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821304"/>
                  </p:ext>
                </p:extLst>
              </p:nvPr>
            </p:nvGraphicFramePr>
            <p:xfrm>
              <a:off x="694250" y="4779972"/>
              <a:ext cx="8119872" cy="97018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1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84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l="-2662" t="-103704" r="-410266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l="-99265" t="-103704" r="-296691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l="-286772" t="-103704" r="-326984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l="-120033" t="-103704" r="-1478" b="-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Rechthoek 28"/>
          <p:cNvSpPr/>
          <p:nvPr/>
        </p:nvSpPr>
        <p:spPr>
          <a:xfrm>
            <a:off x="844561" y="5308318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/>
        </p:nvSpPr>
        <p:spPr>
          <a:xfrm>
            <a:off x="2348993" y="5320204"/>
            <a:ext cx="1393003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4024676" y="5320205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/>
        </p:nvSpPr>
        <p:spPr>
          <a:xfrm>
            <a:off x="5134596" y="5345606"/>
            <a:ext cx="2057016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15" grpId="0" animBg="1"/>
      <p:bldP spid="15" grpId="3" animBg="1"/>
      <p:bldP spid="17" grpId="0" animBg="1"/>
      <p:bldP spid="17" grpId="1" animBg="1"/>
      <p:bldP spid="37" grpId="0" animBg="1"/>
      <p:bldP spid="33" grpId="0" animBg="1"/>
      <p:bldP spid="33" grpId="1" animBg="1"/>
      <p:bldP spid="34" grpId="0"/>
      <p:bldP spid="32" grpId="0"/>
      <p:bldP spid="44" grpId="0"/>
      <p:bldP spid="5" grpId="0" animBg="1"/>
      <p:bldP spid="29" grpId="0" animBg="1"/>
      <p:bldP spid="29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7251" y="-29835"/>
            <a:ext cx="8637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 berekenen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851958" y="218776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75582" y="1214647"/>
            <a:ext cx="466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Nu ontstaan er bij  hoek S  4 hoeken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86468" y="1676313"/>
            <a:ext cx="438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Deze hoeken krijgen een nummer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8222074" y="2394595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/>
              <a:t>2</a:t>
            </a:r>
            <a:endParaRPr lang="nl-NL" sz="2400" dirty="0"/>
          </a:p>
        </p:txBody>
      </p:sp>
      <p:sp>
        <p:nvSpPr>
          <p:cNvPr id="15" name="Cirkel 14"/>
          <p:cNvSpPr/>
          <p:nvPr/>
        </p:nvSpPr>
        <p:spPr>
          <a:xfrm>
            <a:off x="7736236" y="2394594"/>
            <a:ext cx="661363" cy="664028"/>
          </a:xfrm>
          <a:prstGeom prst="pie">
            <a:avLst>
              <a:gd name="adj1" fmla="val 12825525"/>
              <a:gd name="adj2" fmla="val 197931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7851954" y="218776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</a:t>
            </a:r>
            <a:r>
              <a:rPr lang="nl-NL" sz="2400" baseline="-25000" dirty="0"/>
              <a:t>1</a:t>
            </a:r>
            <a:endParaRPr lang="nl-NL" sz="2400" dirty="0"/>
          </a:p>
        </p:txBody>
      </p:sp>
      <p:sp>
        <p:nvSpPr>
          <p:cNvPr id="17" name="Ovale toelichting 16"/>
          <p:cNvSpPr/>
          <p:nvPr/>
        </p:nvSpPr>
        <p:spPr>
          <a:xfrm>
            <a:off x="8764574" y="3809737"/>
            <a:ext cx="1291818" cy="829568"/>
          </a:xfrm>
          <a:prstGeom prst="wedgeEllipseCallout">
            <a:avLst>
              <a:gd name="adj1" fmla="val -102572"/>
              <a:gd name="adj2" fmla="val -1933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i="1" dirty="0"/>
              <a:t>L </a:t>
            </a:r>
            <a:r>
              <a:rPr lang="nl-NL" dirty="0"/>
              <a:t>S</a:t>
            </a:r>
            <a:r>
              <a:rPr lang="nl-NL" baseline="-25000" dirty="0"/>
              <a:t>1</a:t>
            </a:r>
            <a:endParaRPr lang="nl-NL" i="1" dirty="0"/>
          </a:p>
        </p:txBody>
      </p:sp>
      <p:sp>
        <p:nvSpPr>
          <p:cNvPr id="40" name="Cirkel 39"/>
          <p:cNvSpPr/>
          <p:nvPr/>
        </p:nvSpPr>
        <p:spPr>
          <a:xfrm rot="12589123">
            <a:off x="7728260" y="2433629"/>
            <a:ext cx="661363" cy="664028"/>
          </a:xfrm>
          <a:prstGeom prst="pie">
            <a:avLst>
              <a:gd name="adj1" fmla="val 11039197"/>
              <a:gd name="adj2" fmla="val 2157430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7705142" y="2440393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/>
              <a:t>4</a:t>
            </a:r>
            <a:endParaRPr lang="nl-NL" sz="2400" dirty="0"/>
          </a:p>
        </p:txBody>
      </p:sp>
      <p:sp>
        <p:nvSpPr>
          <p:cNvPr id="38" name="Ovale toelichting 37"/>
          <p:cNvSpPr/>
          <p:nvPr/>
        </p:nvSpPr>
        <p:spPr>
          <a:xfrm>
            <a:off x="6701200" y="4128785"/>
            <a:ext cx="1291818" cy="829568"/>
          </a:xfrm>
          <a:prstGeom prst="wedgeEllipseCallout">
            <a:avLst>
              <a:gd name="adj1" fmla="val 48265"/>
              <a:gd name="adj2" fmla="val -186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i="1" dirty="0"/>
              <a:t>L </a:t>
            </a:r>
            <a:r>
              <a:rPr lang="nl-NL" dirty="0"/>
              <a:t>S</a:t>
            </a:r>
            <a:r>
              <a:rPr lang="nl-NL" baseline="-25000" dirty="0"/>
              <a:t>34</a:t>
            </a:r>
            <a:endParaRPr lang="nl-NL" i="1" dirty="0"/>
          </a:p>
        </p:txBody>
      </p:sp>
      <p:sp>
        <p:nvSpPr>
          <p:cNvPr id="41" name="Cirkel 40"/>
          <p:cNvSpPr/>
          <p:nvPr/>
        </p:nvSpPr>
        <p:spPr>
          <a:xfrm rot="10800000">
            <a:off x="7780556" y="2445812"/>
            <a:ext cx="661363" cy="664028"/>
          </a:xfrm>
          <a:prstGeom prst="pie">
            <a:avLst>
              <a:gd name="adj1" fmla="val 12507146"/>
              <a:gd name="adj2" fmla="val 197931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6364012" y="1719680"/>
            <a:ext cx="3962400" cy="2351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V="1">
            <a:off x="6516412" y="2068023"/>
            <a:ext cx="2601686" cy="1741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7993018" y="2568767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/>
              <a:t>3</a:t>
            </a:r>
            <a:endParaRPr lang="nl-NL" sz="2400" dirty="0"/>
          </a:p>
        </p:txBody>
      </p:sp>
      <p:sp>
        <p:nvSpPr>
          <p:cNvPr id="42" name="Ovale toelichting 41"/>
          <p:cNvSpPr/>
          <p:nvPr/>
        </p:nvSpPr>
        <p:spPr>
          <a:xfrm>
            <a:off x="3834073" y="3286810"/>
            <a:ext cx="2400562" cy="829568"/>
          </a:xfrm>
          <a:prstGeom prst="wedgeEllipseCallout">
            <a:avLst>
              <a:gd name="adj1" fmla="val 119912"/>
              <a:gd name="adj2" fmla="val -870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i="1" dirty="0"/>
              <a:t>Overstaande hoeken</a:t>
            </a:r>
          </a:p>
        </p:txBody>
      </p:sp>
      <p:sp>
        <p:nvSpPr>
          <p:cNvPr id="43" name="Ovale toelichting 42"/>
          <p:cNvSpPr/>
          <p:nvPr/>
        </p:nvSpPr>
        <p:spPr>
          <a:xfrm>
            <a:off x="3834073" y="3286810"/>
            <a:ext cx="2400562" cy="829568"/>
          </a:xfrm>
          <a:prstGeom prst="wedgeEllipseCallout">
            <a:avLst>
              <a:gd name="adj1" fmla="val 119912"/>
              <a:gd name="adj2" fmla="val -1369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i="1" dirty="0"/>
              <a:t>Overstaande hoeken</a:t>
            </a:r>
          </a:p>
        </p:txBody>
      </p:sp>
      <p:sp>
        <p:nvSpPr>
          <p:cNvPr id="18" name="Afgeronde rechthoek 17"/>
          <p:cNvSpPr/>
          <p:nvPr/>
        </p:nvSpPr>
        <p:spPr>
          <a:xfrm>
            <a:off x="823936" y="5171740"/>
            <a:ext cx="5228047" cy="96882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Overstaande hoeken zijn gelijk.</a:t>
            </a:r>
          </a:p>
        </p:txBody>
      </p:sp>
      <p:sp>
        <p:nvSpPr>
          <p:cNvPr id="28" name="Rechthoek 27"/>
          <p:cNvSpPr/>
          <p:nvPr/>
        </p:nvSpPr>
        <p:spPr>
          <a:xfrm rot="413210">
            <a:off x="9347806" y="777296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111</a:t>
            </a:r>
          </a:p>
          <a:p>
            <a:pPr algn="ctr"/>
            <a:r>
              <a:rPr lang="nl-NL" dirty="0"/>
              <a:t>opgave  32a</a:t>
            </a:r>
          </a:p>
        </p:txBody>
      </p:sp>
    </p:spTree>
    <p:extLst>
      <p:ext uri="{BB962C8B-B14F-4D97-AF65-F5344CB8AC3E}">
        <p14:creationId xmlns:p14="http://schemas.microsoft.com/office/powerpoint/2010/main" val="31007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4" grpId="0"/>
      <p:bldP spid="15" grpId="0" animBg="1"/>
      <p:bldP spid="15" grpId="1" animBg="1"/>
      <p:bldP spid="15" grpId="2" animBg="1"/>
      <p:bldP spid="32" grpId="0"/>
      <p:bldP spid="17" grpId="0" animBg="1"/>
      <p:bldP spid="17" grpId="1" animBg="1"/>
      <p:bldP spid="40" grpId="0" animBg="1"/>
      <p:bldP spid="40" grpId="1" animBg="1"/>
      <p:bldP spid="36" grpId="0"/>
      <p:bldP spid="38" grpId="0" animBg="1"/>
      <p:bldP spid="38" grpId="1" animBg="1"/>
      <p:bldP spid="41" grpId="0" animBg="1"/>
      <p:bldP spid="35" grpId="0"/>
      <p:bldP spid="42" grpId="0" animBg="1"/>
      <p:bldP spid="43" grpId="0" animBg="1"/>
      <p:bldP spid="18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681164"/>
            <a:ext cx="45529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531151" y="1904215"/>
            <a:ext cx="1461154" cy="3120273"/>
          </a:xfrm>
          <a:prstGeom prst="line">
            <a:avLst/>
          </a:prstGeom>
          <a:ln w="63500" cmpd="sng">
            <a:solidFill>
              <a:srgbClr val="FFFF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4031532" y="2045617"/>
            <a:ext cx="2762053" cy="2564091"/>
          </a:xfrm>
          <a:prstGeom prst="line">
            <a:avLst/>
          </a:prstGeom>
          <a:ln w="63500" cmpd="sng">
            <a:solidFill>
              <a:srgbClr val="FFFF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irkel 38"/>
          <p:cNvSpPr/>
          <p:nvPr/>
        </p:nvSpPr>
        <p:spPr>
          <a:xfrm rot="10800000">
            <a:off x="4874485" y="3132336"/>
            <a:ext cx="661363" cy="664028"/>
          </a:xfrm>
          <a:prstGeom prst="pie">
            <a:avLst>
              <a:gd name="adj1" fmla="val 18991183"/>
              <a:gd name="adj2" fmla="val 4202487"/>
            </a:avLst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4" name="Cirkel 43"/>
          <p:cNvSpPr/>
          <p:nvPr/>
        </p:nvSpPr>
        <p:spPr>
          <a:xfrm>
            <a:off x="4997033" y="3171612"/>
            <a:ext cx="661363" cy="664028"/>
          </a:xfrm>
          <a:prstGeom prst="pie">
            <a:avLst>
              <a:gd name="adj1" fmla="val 18991183"/>
              <a:gd name="adj2" fmla="val 4202487"/>
            </a:avLst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/>
              <p:cNvSpPr txBox="1"/>
              <p:nvPr/>
            </p:nvSpPr>
            <p:spPr>
              <a:xfrm>
                <a:off x="6557913" y="4524866"/>
                <a:ext cx="1364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Dus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K</a:t>
                </a:r>
                <a:r>
                  <a:rPr lang="nl-NL" sz="2400" baseline="-25000" dirty="0"/>
                  <a:t>34</a:t>
                </a:r>
                <a:endParaRPr lang="nl-NL" sz="2400" dirty="0"/>
              </a:p>
            </p:txBody>
          </p:sp>
        </mc:Choice>
        <mc:Fallback xmlns=""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13" y="4524866"/>
                <a:ext cx="1364476" cy="461665"/>
              </a:xfrm>
              <a:prstGeom prst="rect">
                <a:avLst/>
              </a:prstGeom>
              <a:blipFill>
                <a:blip r:embed="rId11"/>
                <a:stretch>
                  <a:fillRect l="-7143" t="-10526" r="-1339" b="-289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/>
          <p:cNvSpPr txBox="1"/>
          <p:nvPr/>
        </p:nvSpPr>
        <p:spPr>
          <a:xfrm>
            <a:off x="2643455" y="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32a</a:t>
            </a:r>
          </a:p>
        </p:txBody>
      </p:sp>
    </p:spTree>
    <p:extLst>
      <p:ext uri="{BB962C8B-B14F-4D97-AF65-F5344CB8AC3E}">
        <p14:creationId xmlns:p14="http://schemas.microsoft.com/office/powerpoint/2010/main" val="33763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6799" y="-120667"/>
            <a:ext cx="8637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 berekenen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044181" y="2033510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/>
              <a:t>2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6674061" y="182668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</a:t>
            </a:r>
            <a:r>
              <a:rPr lang="nl-NL" sz="2400" baseline="-25000" dirty="0"/>
              <a:t>1</a:t>
            </a:r>
            <a:endParaRPr lang="nl-NL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6527249" y="2079308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/>
              <a:t>4</a:t>
            </a:r>
            <a:endParaRPr lang="nl-NL" sz="2400" dirty="0"/>
          </a:p>
        </p:txBody>
      </p:sp>
      <p:sp>
        <p:nvSpPr>
          <p:cNvPr id="14" name="Cirkel 13"/>
          <p:cNvSpPr/>
          <p:nvPr/>
        </p:nvSpPr>
        <p:spPr>
          <a:xfrm rot="10800000">
            <a:off x="6602663" y="2084727"/>
            <a:ext cx="661363" cy="664028"/>
          </a:xfrm>
          <a:prstGeom prst="pie">
            <a:avLst>
              <a:gd name="adj1" fmla="val 12825525"/>
              <a:gd name="adj2" fmla="val 197931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186119" y="1358595"/>
            <a:ext cx="3962400" cy="2351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5338519" y="1706938"/>
            <a:ext cx="2601686" cy="1741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815125" y="2207682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/>
              <a:t>3</a:t>
            </a:r>
            <a:endParaRPr lang="nl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879508" y="1618010"/>
                <a:ext cx="27103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Gegeven</a:t>
                </a:r>
                <a:r>
                  <a:rPr lang="nl-NL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S</a:t>
                </a:r>
                <a:r>
                  <a:rPr lang="nl-NL" sz="2400" baseline="-25000" dirty="0"/>
                  <a:t>3</a:t>
                </a: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115</m:t>
                    </m:r>
                    <m:r>
                      <a:rPr lang="nl-NL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sz="2400" dirty="0">
                  <a:ea typeface="Cambria Math"/>
                </a:endParaRPr>
              </a:p>
              <a:p>
                <a:r>
                  <a:rPr lang="nl-NL" sz="2400" dirty="0"/>
                  <a:t>Bereken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S</a:t>
                </a:r>
                <a:r>
                  <a:rPr lang="nl-NL" sz="2400" baseline="-25000" dirty="0"/>
                  <a:t>4</a:t>
                </a:r>
              </a:p>
              <a:p>
                <a:endParaRPr lang="nl-NL" sz="2400" baseline="-250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08" y="1618010"/>
                <a:ext cx="2710357" cy="1077218"/>
              </a:xfrm>
              <a:prstGeom prst="rect">
                <a:avLst/>
              </a:prstGeom>
              <a:blipFill>
                <a:blip r:embed="rId10"/>
                <a:stretch>
                  <a:fillRect l="-3371" t="-45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/>
              <p:cNvSpPr txBox="1"/>
              <p:nvPr/>
            </p:nvSpPr>
            <p:spPr>
              <a:xfrm>
                <a:off x="896409" y="2577794"/>
                <a:ext cx="17929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Bereken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S</a:t>
                </a:r>
                <a:r>
                  <a:rPr lang="nl-NL" sz="2400" baseline="-25000" dirty="0"/>
                  <a:t>2</a:t>
                </a:r>
              </a:p>
              <a:p>
                <a:endParaRPr lang="nl-NL" sz="2400" baseline="-25000" dirty="0"/>
              </a:p>
            </p:txBody>
          </p:sp>
        </mc:Choice>
        <mc:Fallback xmlns=""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9" y="2577794"/>
                <a:ext cx="1792927" cy="707886"/>
              </a:xfrm>
              <a:prstGeom prst="rect">
                <a:avLst/>
              </a:prstGeom>
              <a:blipFill>
                <a:blip r:embed="rId11"/>
                <a:stretch>
                  <a:fillRect l="-5102" t="-6897" r="-13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el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21104"/>
                  </p:ext>
                </p:extLst>
              </p:nvPr>
            </p:nvGraphicFramePr>
            <p:xfrm>
              <a:off x="924689" y="4412692"/>
              <a:ext cx="8119872" cy="1460027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1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84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nl-NL" sz="1800" b="0" i="1" baseline="-25000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/>
                                  </a:rPr>
                                  <m:t>180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115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b="0" i="1" baseline="0" dirty="0" smtClean="0">
                                    <a:latin typeface="Cambria Math"/>
                                  </a:rPr>
                                  <m:t>65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b="0" i="1" smtClean="0">
                                    <a:latin typeface="Cambria Math"/>
                                  </a:rPr>
                                  <m:t>𝑔𝑒𝑠𝑡𝑟𝑒𝑘𝑡𝑒</m:t>
                                </m:r>
                                <m:r>
                                  <a:rPr lang="nl-NL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sz="1800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l-NL" sz="1800" b="0" i="1" smtClean="0">
                                    <a:latin typeface="Cambria Math"/>
                                  </a:rPr>
                                  <m:t>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nl-NL" sz="1800" b="0" i="1" baseline="-2500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nl-NL" sz="1800" b="0" i="1" baseline="-250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b="0" i="1" baseline="0" dirty="0" smtClean="0">
                                    <a:latin typeface="Cambria Math"/>
                                  </a:rPr>
                                  <m:t>65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𝑜𝑣𝑒𝑟𝑠𝑡𝑎𝑎𝑛𝑑𝑒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el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21104"/>
                  </p:ext>
                </p:extLst>
              </p:nvPr>
            </p:nvGraphicFramePr>
            <p:xfrm>
              <a:off x="924689" y="4412692"/>
              <a:ext cx="8119872" cy="1460027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1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84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662" t="-103704" r="-410266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9265" t="-103704" r="-296691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86772" t="-103704" r="-326984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20033" t="-103704" r="-1478" b="-1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2662" t="-203704" r="-410266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99265" t="-203704" r="-296691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286772" t="-203704" r="-326984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120033" t="-203704" r="-1478" b="-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hthoek 20"/>
          <p:cNvSpPr/>
          <p:nvPr/>
        </p:nvSpPr>
        <p:spPr>
          <a:xfrm>
            <a:off x="1114930" y="4928537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2595962" y="4940730"/>
            <a:ext cx="1432129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4262969" y="4928537"/>
            <a:ext cx="1028508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5399479" y="4939251"/>
            <a:ext cx="1767840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114930" y="5434504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4256873" y="5434505"/>
            <a:ext cx="1028508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5393383" y="5445219"/>
            <a:ext cx="2193298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2725000" y="5432124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4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3857" y="0"/>
            <a:ext cx="8637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 berekenen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693725" y="2072203"/>
                <a:ext cx="4933335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/>
                  <a:t>Gegeven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nl-NL" sz="2400" dirty="0"/>
                  <a:t>A</a:t>
                </a:r>
                <a:r>
                  <a:rPr lang="nl-NL" sz="2400" baseline="-25000" dirty="0"/>
                  <a:t>1</a:t>
                </a: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14</m:t>
                    </m:r>
                    <m:r>
                      <a:rPr lang="nl-NL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nl-NL" sz="2400" dirty="0"/>
                  <a:t>A</a:t>
                </a:r>
                <a:r>
                  <a:rPr lang="nl-NL" sz="2400" baseline="-25000" dirty="0"/>
                  <a:t>4 </a:t>
                </a:r>
                <a14:m>
                  <m:oMath xmlns:m="http://schemas.openxmlformats.org/officeDocument/2006/math">
                    <m:r>
                      <a:rPr lang="nl-NL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nl-NL" sz="2400" dirty="0"/>
                  <a:t>A</a:t>
                </a:r>
                <a:r>
                  <a:rPr lang="nl-NL" sz="2400" baseline="-25000" dirty="0"/>
                  <a:t>3</a:t>
                </a:r>
              </a:p>
              <a:p>
                <a:r>
                  <a:rPr lang="nl-NL" sz="2400" dirty="0"/>
                  <a:t>Bereken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nl-NL" sz="2400" dirty="0"/>
                  <a:t>A</a:t>
                </a:r>
                <a:r>
                  <a:rPr lang="nl-NL" sz="2400" baseline="-25000" dirty="0"/>
                  <a:t>4</a:t>
                </a:r>
              </a:p>
              <a:p>
                <a:endParaRPr lang="nl-NL" sz="2400" baseline="-25000" dirty="0"/>
              </a:p>
              <a:p>
                <a:r>
                  <a:rPr lang="nl-NL" sz="2400" i="1" dirty="0"/>
                  <a:t>Dat wordt puzzelen!</a:t>
                </a:r>
              </a:p>
              <a:p>
                <a:endParaRPr lang="nl-NL" sz="2400" i="1" dirty="0"/>
              </a:p>
              <a:p>
                <a:endParaRPr lang="nl-NL" sz="2400" dirty="0">
                  <a:ea typeface="Cambria Math"/>
                </a:endParaRPr>
              </a:p>
              <a:p>
                <a:endParaRPr lang="nl-NL" sz="2400" dirty="0">
                  <a:ea typeface="Cambria Math"/>
                </a:endParaRPr>
              </a:p>
              <a:p>
                <a:endParaRPr lang="nl-NL" sz="24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5" y="2072203"/>
                <a:ext cx="4933335" cy="3293209"/>
              </a:xfrm>
              <a:prstGeom prst="rect">
                <a:avLst/>
              </a:prstGeom>
              <a:blipFill>
                <a:blip r:embed="rId10"/>
                <a:stretch>
                  <a:fillRect l="-1978" t="-14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91" y="908891"/>
            <a:ext cx="3895725" cy="32099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Cirkel 20"/>
          <p:cNvSpPr/>
          <p:nvPr/>
        </p:nvSpPr>
        <p:spPr>
          <a:xfrm>
            <a:off x="5985180" y="1783834"/>
            <a:ext cx="2131624" cy="1906351"/>
          </a:xfrm>
          <a:prstGeom prst="pie">
            <a:avLst>
              <a:gd name="adj1" fmla="val 2899847"/>
              <a:gd name="adj2" fmla="val 33175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8" name="Cirkel 27"/>
          <p:cNvSpPr/>
          <p:nvPr/>
        </p:nvSpPr>
        <p:spPr>
          <a:xfrm>
            <a:off x="6624564" y="2334291"/>
            <a:ext cx="840419" cy="730019"/>
          </a:xfrm>
          <a:prstGeom prst="pie">
            <a:avLst>
              <a:gd name="adj1" fmla="val 8687871"/>
              <a:gd name="adj2" fmla="val 13726634"/>
            </a:avLst>
          </a:prstGeom>
          <a:solidFill>
            <a:schemeClr val="accent2">
              <a:alpha val="23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tx1"/>
                </a:solidFill>
              </a:rPr>
              <a:t>    .</a:t>
            </a:r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5766478" y="2252599"/>
            <a:ext cx="2004545" cy="1295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V="1">
            <a:off x="7061879" y="1044283"/>
            <a:ext cx="225393" cy="1671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irkel 29"/>
          <p:cNvSpPr/>
          <p:nvPr/>
        </p:nvSpPr>
        <p:spPr>
          <a:xfrm>
            <a:off x="6586856" y="2319174"/>
            <a:ext cx="930791" cy="741581"/>
          </a:xfrm>
          <a:prstGeom prst="pie">
            <a:avLst>
              <a:gd name="adj1" fmla="val 13939926"/>
              <a:gd name="adj2" fmla="val 19688189"/>
            </a:avLst>
          </a:prstGeom>
          <a:solidFill>
            <a:schemeClr val="accent2">
              <a:alpha val="1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tx1"/>
                </a:solidFill>
              </a:rPr>
              <a:t>   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 flipH="1" flipV="1">
            <a:off x="6047922" y="1547662"/>
            <a:ext cx="2006855" cy="2304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hoek 33"/>
          <p:cNvSpPr/>
          <p:nvPr/>
        </p:nvSpPr>
        <p:spPr>
          <a:xfrm rot="413210">
            <a:off x="9384355" y="791453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111</a:t>
            </a:r>
          </a:p>
          <a:p>
            <a:pPr algn="ctr"/>
            <a:r>
              <a:rPr lang="nl-NL" dirty="0"/>
              <a:t>opgave  32c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80835" y="1052477"/>
            <a:ext cx="462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kruisjes betekenen dat de hoeken gelijk zijn.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687099" y="297144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90</a:t>
            </a:r>
            <a:r>
              <a:rPr lang="nl-NL" dirty="0">
                <a:latin typeface="Cambria Math"/>
                <a:ea typeface="Cambria Math"/>
              </a:rPr>
              <a:t>°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7490081" y="3456122"/>
            <a:ext cx="505267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14</a:t>
            </a:r>
            <a:r>
              <a:rPr lang="nl-NL" dirty="0">
                <a:latin typeface="Cambria Math"/>
                <a:ea typeface="Cambria Math"/>
              </a:rPr>
              <a:t>°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6181832" y="243872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76</a:t>
            </a:r>
            <a:r>
              <a:rPr lang="nl-NL" dirty="0">
                <a:latin typeface="Cambria Math"/>
                <a:ea typeface="Cambria Math"/>
              </a:rPr>
              <a:t>°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6939731" y="1868875"/>
            <a:ext cx="622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104</a:t>
            </a:r>
            <a:r>
              <a:rPr lang="nl-NL" dirty="0">
                <a:latin typeface="Cambria Math"/>
                <a:ea typeface="Cambria Math"/>
              </a:rPr>
              <a:t>°</a:t>
            </a:r>
            <a:endParaRPr lang="nl-NL" dirty="0"/>
          </a:p>
        </p:txBody>
      </p:sp>
      <p:sp>
        <p:nvSpPr>
          <p:cNvPr id="37" name="Cirkel 36"/>
          <p:cNvSpPr/>
          <p:nvPr/>
        </p:nvSpPr>
        <p:spPr>
          <a:xfrm>
            <a:off x="6585597" y="2310143"/>
            <a:ext cx="930791" cy="741581"/>
          </a:xfrm>
          <a:prstGeom prst="pie">
            <a:avLst>
              <a:gd name="adj1" fmla="val 13939926"/>
              <a:gd name="adj2" fmla="val 16801188"/>
            </a:avLst>
          </a:prstGeom>
          <a:solidFill>
            <a:schemeClr val="accent2">
              <a:alpha val="1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tx1"/>
                </a:solidFill>
              </a:rPr>
              <a:t>   </a:t>
            </a:r>
          </a:p>
        </p:txBody>
      </p:sp>
      <p:cxnSp>
        <p:nvCxnSpPr>
          <p:cNvPr id="38" name="Rechte verbindingslijn 37"/>
          <p:cNvCxnSpPr/>
          <p:nvPr/>
        </p:nvCxnSpPr>
        <p:spPr>
          <a:xfrm>
            <a:off x="5985180" y="1421809"/>
            <a:ext cx="2275536" cy="2697006"/>
          </a:xfrm>
          <a:prstGeom prst="line">
            <a:avLst/>
          </a:prstGeom>
          <a:ln w="63500" cmpd="sng">
            <a:solidFill>
              <a:srgbClr val="FFFF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 flipV="1">
            <a:off x="5693859" y="1879929"/>
            <a:ext cx="2639505" cy="1668067"/>
          </a:xfrm>
          <a:prstGeom prst="line">
            <a:avLst/>
          </a:prstGeom>
          <a:ln w="63500" cmpd="sng">
            <a:solidFill>
              <a:srgbClr val="FFFF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909448"/>
                  </p:ext>
                </p:extLst>
              </p:nvPr>
            </p:nvGraphicFramePr>
            <p:xfrm>
              <a:off x="494922" y="4390478"/>
              <a:ext cx="8119872" cy="1949866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4372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997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30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298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nl-NL" sz="1800" b="0" i="1" baseline="-25000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180 −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90−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14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baseline="0" dirty="0" smtClean="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nl-NL" sz="1800" b="0" i="1" baseline="0" dirty="0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𝐺𝑒𝑠𝑡𝑟𝑒𝑘𝑡𝑒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h𝑜𝑒𝑘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nl-NL" sz="1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800" dirty="0" smtClean="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nl-NL" sz="1800" baseline="-25000" dirty="0" smtClean="0"/>
                                  <m:t>34</m:t>
                                </m:r>
                                <m:r>
                                  <a:rPr lang="nl-NL" sz="1400" i="1" dirty="0" smtClean="0"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180 –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76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nl-NL" sz="1800" i="1" baseline="30000" dirty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𝐺𝑒𝑠𝑡𝑟𝑒𝑘𝑡𝑒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h𝑜𝑒𝑘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nl-NL" sz="1800" dirty="0" smtClean="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nl-NL" sz="1800" baseline="-25000" dirty="0" smtClean="0"/>
                                  <m:t>4</m:t>
                                </m:r>
                                <m:r>
                                  <a:rPr lang="nl-NL" sz="1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nl-NL" sz="18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04</m:t>
                                </m:r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:  2  =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nl-NL" sz="18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sz="1800" i="1" baseline="30000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𝐺𝑒𝑙𝑖𝑗𝑘𝑒</m:t>
                                </m:r>
                                <m:r>
                                  <a:rPr lang="nl-NL" i="1" baseline="0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h𝑜𝑒𝑘𝑒𝑛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909448"/>
                  </p:ext>
                </p:extLst>
              </p:nvPr>
            </p:nvGraphicFramePr>
            <p:xfrm>
              <a:off x="494922" y="4390478"/>
              <a:ext cx="8119872" cy="1949866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4372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997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30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298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3390" t="-103704" r="-468220" b="-2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70725" t="-103704" r="-220290" b="-2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287317" t="-103704" r="-270732" b="-2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145155" t="-103704" r="-1463" b="-2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390" t="-206250" r="-468220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0725" t="-206250" r="-220290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287317" t="-206250" r="-270732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45155" t="-206250" r="-1463" b="-1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390" t="-302469" r="-468220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0725" t="-302469" r="-220290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287317" t="-302469" r="-270732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45155" t="-302469" r="-1463" b="-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Rechthoek 39"/>
          <p:cNvSpPr/>
          <p:nvPr/>
        </p:nvSpPr>
        <p:spPr>
          <a:xfrm>
            <a:off x="676740" y="4914010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2018355" y="4907414"/>
            <a:ext cx="1810318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4081497" y="4906365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5344279" y="4907414"/>
            <a:ext cx="2057016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/>
          <p:cNvSpPr/>
          <p:nvPr/>
        </p:nvSpPr>
        <p:spPr>
          <a:xfrm>
            <a:off x="536730" y="5367285"/>
            <a:ext cx="133833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/>
          <p:cNvSpPr/>
          <p:nvPr/>
        </p:nvSpPr>
        <p:spPr>
          <a:xfrm>
            <a:off x="2023803" y="5402702"/>
            <a:ext cx="1456580" cy="403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/>
          <p:cNvSpPr/>
          <p:nvPr/>
        </p:nvSpPr>
        <p:spPr>
          <a:xfrm>
            <a:off x="4103273" y="5401653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/>
          <p:cNvSpPr/>
          <p:nvPr/>
        </p:nvSpPr>
        <p:spPr>
          <a:xfrm>
            <a:off x="5366055" y="5402702"/>
            <a:ext cx="2484275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/>
          <p:cNvSpPr/>
          <p:nvPr/>
        </p:nvSpPr>
        <p:spPr>
          <a:xfrm>
            <a:off x="740546" y="5901295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/>
          <p:cNvSpPr/>
          <p:nvPr/>
        </p:nvSpPr>
        <p:spPr>
          <a:xfrm>
            <a:off x="2044484" y="5889705"/>
            <a:ext cx="1456580" cy="403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hthoek 49"/>
          <p:cNvSpPr/>
          <p:nvPr/>
        </p:nvSpPr>
        <p:spPr>
          <a:xfrm>
            <a:off x="4119521" y="5901296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Rechthoek 50"/>
          <p:cNvSpPr/>
          <p:nvPr/>
        </p:nvSpPr>
        <p:spPr>
          <a:xfrm>
            <a:off x="5361864" y="5903134"/>
            <a:ext cx="2057016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4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8" grpId="1" animBg="1"/>
      <p:bldP spid="30" grpId="0" animBg="1"/>
      <p:bldP spid="30" grpId="1" animBg="1"/>
      <p:bldP spid="34" grpId="0" animBg="1"/>
      <p:bldP spid="6" grpId="0"/>
      <p:bldP spid="10" grpId="0"/>
      <p:bldP spid="32" grpId="0" animBg="1"/>
      <p:bldP spid="35" grpId="0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16589" y="4584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32c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63" y="1029191"/>
            <a:ext cx="45529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2716589" y="1252242"/>
            <a:ext cx="1461154" cy="3120273"/>
          </a:xfrm>
          <a:prstGeom prst="line">
            <a:avLst/>
          </a:prstGeom>
          <a:ln w="63500" cmpd="sng">
            <a:solidFill>
              <a:srgbClr val="FFFF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2216970" y="1393644"/>
            <a:ext cx="2762053" cy="2564091"/>
          </a:xfrm>
          <a:prstGeom prst="line">
            <a:avLst/>
          </a:prstGeom>
          <a:ln w="63500" cmpd="sng">
            <a:solidFill>
              <a:srgbClr val="FFFF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irkel 38"/>
          <p:cNvSpPr/>
          <p:nvPr/>
        </p:nvSpPr>
        <p:spPr>
          <a:xfrm rot="10800000">
            <a:off x="3059923" y="2480363"/>
            <a:ext cx="661363" cy="664028"/>
          </a:xfrm>
          <a:prstGeom prst="pie">
            <a:avLst>
              <a:gd name="adj1" fmla="val 18991183"/>
              <a:gd name="adj2" fmla="val 4202487"/>
            </a:avLst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4" name="Cirkel 43"/>
          <p:cNvSpPr/>
          <p:nvPr/>
        </p:nvSpPr>
        <p:spPr>
          <a:xfrm>
            <a:off x="3182471" y="2519639"/>
            <a:ext cx="661363" cy="664028"/>
          </a:xfrm>
          <a:prstGeom prst="pie">
            <a:avLst>
              <a:gd name="adj1" fmla="val 18991183"/>
              <a:gd name="adj2" fmla="val 4202487"/>
            </a:avLst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1461"/>
              </p:ext>
            </p:extLst>
          </p:nvPr>
        </p:nvGraphicFramePr>
        <p:xfrm>
          <a:off x="491810" y="4804070"/>
          <a:ext cx="8119872" cy="183527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37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9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Welke</a:t>
                      </a:r>
                      <a:r>
                        <a:rPr lang="nl-NL" baseline="0" dirty="0"/>
                        <a:t> hoek?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berekening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antwoord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want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39"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839"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39"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4619" y1="88268" x2="74619" y2="88268"/>
                        <a14:foregroundMark x1="72081" y1="31285" x2="72081" y2="31285"/>
                        <a14:foregroundMark x1="70558" y1="28492" x2="68528" y2="26257"/>
                        <a14:foregroundMark x1="65482" y1="6145" x2="67005" y2="24581"/>
                        <a14:backgroundMark x1="68020" y1="83240" x2="68020" y2="83240"/>
                        <a14:backgroundMark x1="66497" y1="58101" x2="66497" y2="58101"/>
                        <a14:backgroundMark x1="65990" y1="70950" x2="65990" y2="70950"/>
                        <a14:backgroundMark x1="68528" y1="80447" x2="68528" y2="80447"/>
                        <a14:backgroundMark x1="60914" y1="84358" x2="60914" y2="84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28936" y="3645175"/>
            <a:ext cx="2331887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577269" y="1617676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 33 t/m 38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          vwo: 39 en 40 ook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2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327885" y="2011620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 33 t/m 38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          vwo: 39 en 40 ook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03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6444" y="-72849"/>
            <a:ext cx="366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</a:t>
            </a:r>
          </a:p>
        </p:txBody>
      </p:sp>
      <p:sp>
        <p:nvSpPr>
          <p:cNvPr id="12" name="Cirkel 11"/>
          <p:cNvSpPr/>
          <p:nvPr/>
        </p:nvSpPr>
        <p:spPr>
          <a:xfrm rot="17995243">
            <a:off x="4203347" y="3892274"/>
            <a:ext cx="949446" cy="1025713"/>
          </a:xfrm>
          <a:prstGeom prst="pie">
            <a:avLst>
              <a:gd name="adj1" fmla="val 2192981"/>
              <a:gd name="adj2" fmla="val 1196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981200" y="8298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Twee lijnen maken een hoek.</a:t>
            </a:r>
          </a:p>
        </p:txBody>
      </p:sp>
      <p:cxnSp>
        <p:nvCxnSpPr>
          <p:cNvPr id="14" name="Rechte verbindingslijn 13"/>
          <p:cNvCxnSpPr/>
          <p:nvPr/>
        </p:nvCxnSpPr>
        <p:spPr>
          <a:xfrm flipV="1">
            <a:off x="2621861" y="4344226"/>
            <a:ext cx="2088232" cy="1800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/>
          <p:cNvGrpSpPr/>
          <p:nvPr/>
        </p:nvGrpSpPr>
        <p:grpSpPr>
          <a:xfrm>
            <a:off x="3158192" y="2652864"/>
            <a:ext cx="3103803" cy="3382727"/>
            <a:chOff x="1634191" y="2097677"/>
            <a:chExt cx="3103803" cy="3382727"/>
          </a:xfrm>
        </p:grpSpPr>
        <p:grpSp>
          <p:nvGrpSpPr>
            <p:cNvPr id="16" name="Groep 15"/>
            <p:cNvGrpSpPr/>
            <p:nvPr/>
          </p:nvGrpSpPr>
          <p:grpSpPr>
            <a:xfrm rot="20477899">
              <a:off x="1634191" y="2097677"/>
              <a:ext cx="3103803" cy="3382727"/>
              <a:chOff x="2127920" y="908721"/>
              <a:chExt cx="3524200" cy="3568644"/>
            </a:xfrm>
          </p:grpSpPr>
          <p:cxnSp>
            <p:nvCxnSpPr>
              <p:cNvPr id="18" name="Rechte verbindingslijn 17"/>
              <p:cNvCxnSpPr/>
              <p:nvPr/>
            </p:nvCxnSpPr>
            <p:spPr>
              <a:xfrm flipV="1">
                <a:off x="2127920" y="1012597"/>
                <a:ext cx="3448000" cy="346476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/>
            </p:nvCxnSpPr>
            <p:spPr>
              <a:xfrm flipV="1">
                <a:off x="3923928" y="908721"/>
                <a:ext cx="1728192" cy="1764656"/>
              </a:xfrm>
              <a:prstGeom prst="line">
                <a:avLst/>
              </a:prstGeom>
              <a:ln w="76200">
                <a:solidFill>
                  <a:srgbClr val="EEF1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hthoek 16"/>
            <p:cNvSpPr/>
            <p:nvPr/>
          </p:nvSpPr>
          <p:spPr>
            <a:xfrm rot="1393624">
              <a:off x="3118838" y="3503663"/>
              <a:ext cx="595011" cy="1210603"/>
            </a:xfrm>
            <a:prstGeom prst="rect">
              <a:avLst/>
            </a:prstGeom>
            <a:solidFill>
              <a:srgbClr val="EEF1D1"/>
            </a:solidFill>
            <a:ln>
              <a:solidFill>
                <a:srgbClr val="EEF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Ovaal 19"/>
          <p:cNvSpPr/>
          <p:nvPr/>
        </p:nvSpPr>
        <p:spPr>
          <a:xfrm>
            <a:off x="4684994" y="4300801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4516062" y="3931469"/>
                <a:ext cx="436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/>
                        </a:rPr>
                        <m:t> </m:t>
                      </m:r>
                      <m:r>
                        <a:rPr lang="nl-NL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2" y="3931469"/>
                <a:ext cx="4369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oelichting met afgeronde rechthoek 4"/>
              <p:cNvSpPr/>
              <p:nvPr/>
            </p:nvSpPr>
            <p:spPr>
              <a:xfrm>
                <a:off x="7369629" y="1817915"/>
                <a:ext cx="2149988" cy="1055915"/>
              </a:xfrm>
              <a:prstGeom prst="wedgeRoundRectCallout">
                <a:avLst>
                  <a:gd name="adj1" fmla="val -169690"/>
                  <a:gd name="adj2" fmla="val 185180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dirty="0">
                    <a:solidFill>
                      <a:schemeClr val="tx1"/>
                    </a:solidFill>
                  </a:rPr>
                  <a:t>Hoek 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nl-N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nl-NL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oelichting met afgeronde 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629" y="1817915"/>
                <a:ext cx="2149988" cy="1055915"/>
              </a:xfrm>
              <a:prstGeom prst="wedgeRoundRectCallout">
                <a:avLst>
                  <a:gd name="adj1" fmla="val -169690"/>
                  <a:gd name="adj2" fmla="val 185180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oelichting met afgeronde rechthoek 27"/>
          <p:cNvSpPr/>
          <p:nvPr/>
        </p:nvSpPr>
        <p:spPr>
          <a:xfrm>
            <a:off x="7473580" y="3588178"/>
            <a:ext cx="2149988" cy="1055915"/>
          </a:xfrm>
          <a:prstGeom prst="wedgeRoundRectCallout">
            <a:avLst>
              <a:gd name="adj1" fmla="val -220828"/>
              <a:gd name="adj2" fmla="val 100644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Hoek A</a:t>
            </a:r>
          </a:p>
          <a:p>
            <a:pPr algn="ctr"/>
            <a:r>
              <a:rPr lang="nl-NL" sz="2400" i="1" dirty="0">
                <a:solidFill>
                  <a:schemeClr val="tx1"/>
                </a:solidFill>
              </a:rPr>
              <a:t>L</a:t>
            </a:r>
            <a:r>
              <a:rPr lang="nl-NL" sz="2400" dirty="0">
                <a:solidFill>
                  <a:schemeClr val="tx1"/>
                </a:solidFill>
              </a:rPr>
              <a:t> A</a:t>
            </a:r>
            <a:endParaRPr lang="nl-NL" sz="2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oelichting met afgeronde rechthoek 28"/>
              <p:cNvSpPr/>
              <p:nvPr/>
            </p:nvSpPr>
            <p:spPr>
              <a:xfrm>
                <a:off x="7492970" y="3588178"/>
                <a:ext cx="2149988" cy="1055915"/>
              </a:xfrm>
              <a:prstGeom prst="wedgeRoundRectCallout">
                <a:avLst>
                  <a:gd name="adj1" fmla="val -198550"/>
                  <a:gd name="adj2" fmla="val 130541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dirty="0">
                    <a:solidFill>
                      <a:schemeClr val="tx1"/>
                    </a:solidFill>
                  </a:rPr>
                  <a:t>Benen van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nl-NL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nl-NL" sz="2400" i="1" dirty="0">
                  <a:solidFill>
                    <a:schemeClr val="tx1"/>
                  </a:solidFill>
                </a:endParaRPr>
              </a:p>
              <a:p>
                <a:pPr algn="ctr"/>
                <a:endParaRPr lang="nl-NL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oelichting met afgeronde rechthoe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70" y="3588178"/>
                <a:ext cx="2149988" cy="1055915"/>
              </a:xfrm>
              <a:prstGeom prst="wedgeRoundRectCallout">
                <a:avLst>
                  <a:gd name="adj1" fmla="val -198550"/>
                  <a:gd name="adj2" fmla="val 13054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8" grpId="1" uiExpand="1" build="allAtOnce" animBg="1"/>
      <p:bldP spid="29" grpId="0" animBg="1"/>
      <p:bldP spid="29" grpId="1" uiExpand="1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hoek 49"/>
          <p:cNvSpPr/>
          <p:nvPr/>
        </p:nvSpPr>
        <p:spPr>
          <a:xfrm>
            <a:off x="462013" y="857250"/>
            <a:ext cx="11424443" cy="5030788"/>
          </a:xfrm>
          <a:prstGeom prst="rect">
            <a:avLst/>
          </a:prstGeom>
          <a:solidFill>
            <a:srgbClr val="CCE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1" name="Rechthoek 50"/>
          <p:cNvSpPr/>
          <p:nvPr/>
        </p:nvSpPr>
        <p:spPr>
          <a:xfrm>
            <a:off x="491301" y="1769937"/>
            <a:ext cx="11424443" cy="406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2" y="1253599"/>
            <a:ext cx="256381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88" y="1016000"/>
            <a:ext cx="13922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Afbeelding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345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Afbeelding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682" y="6103938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Afbeelding 28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432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Afbeelding 29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007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kstvak 31">
            <a:hlinkClick r:id="" action="ppaction://customshow?id=1&amp;return=true"/>
          </p:cNvPr>
          <p:cNvSpPr txBox="1">
            <a:spLocks noChangeArrowheads="1"/>
          </p:cNvSpPr>
          <p:nvPr/>
        </p:nvSpPr>
        <p:spPr bwMode="auto">
          <a:xfrm>
            <a:off x="1847850" y="6103938"/>
            <a:ext cx="674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klassikaal</a:t>
            </a:r>
          </a:p>
        </p:txBody>
      </p:sp>
      <p:sp>
        <p:nvSpPr>
          <p:cNvPr id="59" name="Tekstvak 32">
            <a:hlinkClick r:id="" action="ppaction://customshow?id=2&amp;return=true"/>
          </p:cNvPr>
          <p:cNvSpPr txBox="1">
            <a:spLocks noChangeArrowheads="1"/>
          </p:cNvSpPr>
          <p:nvPr/>
        </p:nvSpPr>
        <p:spPr bwMode="auto">
          <a:xfrm>
            <a:off x="2403475" y="6105526"/>
            <a:ext cx="1106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zelfstandig werken</a:t>
            </a:r>
          </a:p>
        </p:txBody>
      </p:sp>
      <p:sp>
        <p:nvSpPr>
          <p:cNvPr id="60" name="Tekstvak 33">
            <a:hlinkClick r:id="" action="ppaction://customshow?id=3&amp;return=true"/>
          </p:cNvPr>
          <p:cNvSpPr txBox="1">
            <a:spLocks noChangeArrowheads="1"/>
          </p:cNvSpPr>
          <p:nvPr/>
        </p:nvSpPr>
        <p:spPr bwMode="auto">
          <a:xfrm>
            <a:off x="3408364" y="6103938"/>
            <a:ext cx="866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samenwerken</a:t>
            </a:r>
          </a:p>
        </p:txBody>
      </p:sp>
      <p:sp>
        <p:nvSpPr>
          <p:cNvPr id="61" name="Tekstvak 34">
            <a:hlinkClick r:id="" action="ppaction://customshow?id=4&amp;return=true"/>
          </p:cNvPr>
          <p:cNvSpPr txBox="1">
            <a:spLocks noChangeArrowheads="1"/>
          </p:cNvSpPr>
          <p:nvPr/>
        </p:nvSpPr>
        <p:spPr bwMode="auto">
          <a:xfrm>
            <a:off x="4159250" y="6103938"/>
            <a:ext cx="71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re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flec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te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ren</a:t>
            </a:r>
          </a:p>
        </p:txBody>
      </p:sp>
      <p:sp>
        <p:nvSpPr>
          <p:cNvPr id="62" name="Tekstvak 35">
            <a:hlinkClick r:id="" action="ppaction://customshow?id=5&amp;return=true"/>
          </p:cNvPr>
          <p:cNvSpPr txBox="1">
            <a:spLocks noChangeArrowheads="1"/>
          </p:cNvSpPr>
          <p:nvPr/>
        </p:nvSpPr>
        <p:spPr bwMode="auto">
          <a:xfrm>
            <a:off x="4768851" y="6103938"/>
            <a:ext cx="708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do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or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zet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ten</a:t>
            </a:r>
          </a:p>
        </p:txBody>
      </p:sp>
      <p:sp>
        <p:nvSpPr>
          <p:cNvPr id="63" name="Tekstvak 36">
            <a:hlinkClick r:id="" action="ppaction://customshow?id=6&amp;return=true"/>
          </p:cNvPr>
          <p:cNvSpPr txBox="1">
            <a:spLocks noChangeArrowheads="1"/>
          </p:cNvSpPr>
          <p:nvPr/>
        </p:nvSpPr>
        <p:spPr bwMode="auto">
          <a:xfrm>
            <a:off x="5389564" y="6103938"/>
            <a:ext cx="1576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ver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ant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woor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de</a:t>
            </a: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lijk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heid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 ne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men</a:t>
            </a:r>
          </a:p>
        </p:txBody>
      </p:sp>
      <p:grpSp>
        <p:nvGrpSpPr>
          <p:cNvPr id="64" name="Groep 63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65" name="Rechthoek 64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6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kstvak 5"/>
          <p:cNvSpPr txBox="1"/>
          <p:nvPr/>
        </p:nvSpPr>
        <p:spPr>
          <a:xfrm>
            <a:off x="2260930" y="2281391"/>
            <a:ext cx="6700818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  <a:cs typeface="Arial"/>
              </a:rPr>
              <a:t>SO H3: leren 3.1 t/m 3.3  </a:t>
            </a:r>
            <a:r>
              <a:rPr lang="nl-NL" b="1" dirty="0">
                <a:latin typeface="Arial"/>
                <a:cs typeface="Arial"/>
              </a:rPr>
              <a:t>kijkhoeken niet leren!</a:t>
            </a:r>
            <a:endParaRPr lang="nl-NL" sz="1600" dirty="0">
              <a:solidFill>
                <a:srgbClr val="0077B3"/>
              </a:solidFill>
              <a:latin typeface="Arial"/>
              <a:cs typeface="Arial"/>
            </a:endParaRP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847851" y="231633"/>
            <a:ext cx="302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1HV  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wiskunde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</p:spTree>
    <p:extLst>
      <p:ext uri="{BB962C8B-B14F-4D97-AF65-F5344CB8AC3E}">
        <p14:creationId xmlns:p14="http://schemas.microsoft.com/office/powerpoint/2010/main" val="21592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hlinkClick r:id="" action="ppaction://customshow?id=1&amp;return=true"/>
          </p:cNvPr>
          <p:cNvSpPr txBox="1"/>
          <p:nvPr/>
        </p:nvSpPr>
        <p:spPr>
          <a:xfrm>
            <a:off x="1847850" y="6104282"/>
            <a:ext cx="2135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16505" y="-63057"/>
            <a:ext cx="3924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driehoeken</a:t>
            </a:r>
          </a:p>
        </p:txBody>
      </p:sp>
      <p:sp>
        <p:nvSpPr>
          <p:cNvPr id="13" name="Vrije vorm 12"/>
          <p:cNvSpPr/>
          <p:nvPr/>
        </p:nvSpPr>
        <p:spPr>
          <a:xfrm>
            <a:off x="2061370" y="1115899"/>
            <a:ext cx="2922310" cy="3132055"/>
          </a:xfrm>
          <a:custGeom>
            <a:avLst/>
            <a:gdLst>
              <a:gd name="connsiteX0" fmla="*/ 443060 w 1385740"/>
              <a:gd name="connsiteY0" fmla="*/ 0 h 744717"/>
              <a:gd name="connsiteX1" fmla="*/ 0 w 1385740"/>
              <a:gd name="connsiteY1" fmla="*/ 744717 h 744717"/>
              <a:gd name="connsiteX2" fmla="*/ 1385740 w 1385740"/>
              <a:gd name="connsiteY2" fmla="*/ 546754 h 744717"/>
              <a:gd name="connsiteX3" fmla="*/ 443060 w 1385740"/>
              <a:gd name="connsiteY3" fmla="*/ 0 h 74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740" h="744717">
                <a:moveTo>
                  <a:pt x="443060" y="0"/>
                </a:moveTo>
                <a:lnTo>
                  <a:pt x="0" y="744717"/>
                </a:lnTo>
                <a:lnTo>
                  <a:pt x="1385740" y="546754"/>
                </a:lnTo>
                <a:lnTo>
                  <a:pt x="443060" y="0"/>
                </a:lnTo>
                <a:close/>
              </a:path>
            </a:pathLst>
          </a:cu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LINKS 13"/>
          <p:cNvSpPr/>
          <p:nvPr/>
        </p:nvSpPr>
        <p:spPr>
          <a:xfrm>
            <a:off x="4026284" y="2031475"/>
            <a:ext cx="1357460" cy="801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5441681" y="1959931"/>
            <a:ext cx="316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zijden van een driehoek</a:t>
            </a:r>
          </a:p>
        </p:txBody>
      </p:sp>
      <p:sp>
        <p:nvSpPr>
          <p:cNvPr id="16" name="PIJL-LINKS 15"/>
          <p:cNvSpPr/>
          <p:nvPr/>
        </p:nvSpPr>
        <p:spPr>
          <a:xfrm rot="19085422">
            <a:off x="3434493" y="2841470"/>
            <a:ext cx="2220157" cy="908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LINKS 16"/>
          <p:cNvSpPr/>
          <p:nvPr/>
        </p:nvSpPr>
        <p:spPr>
          <a:xfrm rot="20420812" flipV="1">
            <a:off x="2365629" y="2546568"/>
            <a:ext cx="3081324" cy="1054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9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48406" y="-132528"/>
            <a:ext cx="631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Driehoek tekenen </a:t>
            </a:r>
          </a:p>
        </p:txBody>
      </p:sp>
      <p:grpSp>
        <p:nvGrpSpPr>
          <p:cNvPr id="98" name="Group 20"/>
          <p:cNvGrpSpPr>
            <a:grpSpLocks/>
          </p:cNvGrpSpPr>
          <p:nvPr/>
        </p:nvGrpSpPr>
        <p:grpSpPr bwMode="auto">
          <a:xfrm>
            <a:off x="363538" y="1279218"/>
            <a:ext cx="381000" cy="400050"/>
            <a:chOff x="372" y="855"/>
            <a:chExt cx="240" cy="252"/>
          </a:xfrm>
        </p:grpSpPr>
        <p:sp>
          <p:nvSpPr>
            <p:cNvPr id="99" name="Oval 54"/>
            <p:cNvSpPr/>
            <p:nvPr/>
          </p:nvSpPr>
          <p:spPr>
            <a:xfrm>
              <a:off x="396" y="875"/>
              <a:ext cx="192" cy="19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0" name="TextBox 55"/>
            <p:cNvSpPr txBox="1">
              <a:spLocks noChangeArrowheads="1"/>
            </p:cNvSpPr>
            <p:nvPr/>
          </p:nvSpPr>
          <p:spPr bwMode="auto">
            <a:xfrm>
              <a:off x="372" y="855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ea typeface="ＭＳ Ｐゴシック" pitchFamily="34" charset="-128"/>
                </a:rPr>
                <a:t>1</a:t>
              </a:r>
            </a:p>
          </p:txBody>
        </p:sp>
      </p:grpSp>
      <p:sp>
        <p:nvSpPr>
          <p:cNvPr id="101" name="Text Box 25"/>
          <p:cNvSpPr txBox="1">
            <a:spLocks noChangeArrowheads="1"/>
          </p:cNvSpPr>
          <p:nvPr/>
        </p:nvSpPr>
        <p:spPr bwMode="auto">
          <a:xfrm>
            <a:off x="935038" y="1271447"/>
            <a:ext cx="6335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Teken de zijde </a:t>
            </a:r>
            <a:r>
              <a:rPr lang="nl-NL" sz="2400" i="1" dirty="0"/>
              <a:t>AB</a:t>
            </a:r>
            <a:r>
              <a:rPr lang="nl-NL" sz="2400" dirty="0"/>
              <a:t> van 6 cm.</a:t>
            </a:r>
            <a:endParaRPr lang="nl-NL" sz="2400" dirty="0">
              <a:latin typeface="Times New Roman" pitchFamily="18" charset="0"/>
            </a:endParaRPr>
          </a:p>
        </p:txBody>
      </p:sp>
      <p:grpSp>
        <p:nvGrpSpPr>
          <p:cNvPr id="102" name="Group 26"/>
          <p:cNvGrpSpPr>
            <a:grpSpLocks/>
          </p:cNvGrpSpPr>
          <p:nvPr/>
        </p:nvGrpSpPr>
        <p:grpSpPr bwMode="auto">
          <a:xfrm>
            <a:off x="372250" y="1725055"/>
            <a:ext cx="381000" cy="400050"/>
            <a:chOff x="372" y="855"/>
            <a:chExt cx="240" cy="252"/>
          </a:xfrm>
        </p:grpSpPr>
        <p:sp>
          <p:nvSpPr>
            <p:cNvPr id="103" name="Oval 54"/>
            <p:cNvSpPr/>
            <p:nvPr/>
          </p:nvSpPr>
          <p:spPr>
            <a:xfrm>
              <a:off x="396" y="875"/>
              <a:ext cx="192" cy="19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4" name="TextBox 55"/>
            <p:cNvSpPr txBox="1">
              <a:spLocks noChangeArrowheads="1"/>
            </p:cNvSpPr>
            <p:nvPr/>
          </p:nvSpPr>
          <p:spPr bwMode="auto">
            <a:xfrm>
              <a:off x="372" y="855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ea typeface="ＭＳ Ｐゴシック" pitchFamily="34" charset="-128"/>
                </a:rPr>
                <a:t>2</a:t>
              </a:r>
            </a:p>
          </p:txBody>
        </p:sp>
      </p:grpSp>
      <p:sp>
        <p:nvSpPr>
          <p:cNvPr id="105" name="Text Box 29"/>
          <p:cNvSpPr txBox="1">
            <a:spLocks noChangeArrowheads="1"/>
          </p:cNvSpPr>
          <p:nvPr/>
        </p:nvSpPr>
        <p:spPr bwMode="auto">
          <a:xfrm>
            <a:off x="943750" y="1717367"/>
            <a:ext cx="518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Teken </a:t>
            </a:r>
            <a:r>
              <a:rPr lang="en-US" sz="2400" dirty="0">
                <a:latin typeface="Symbol" pitchFamily="18" charset="2"/>
                <a:sym typeface="Euclid Symbol" pitchFamily="18" charset="2"/>
              </a:rPr>
              <a:t>Ð</a:t>
            </a:r>
            <a:r>
              <a:rPr lang="nl-NL" sz="2400" i="1" dirty="0"/>
              <a:t>A</a:t>
            </a:r>
            <a:r>
              <a:rPr lang="nl-NL" sz="2400" dirty="0"/>
              <a:t> van 120°.</a:t>
            </a:r>
          </a:p>
        </p:txBody>
      </p:sp>
      <p:grpSp>
        <p:nvGrpSpPr>
          <p:cNvPr id="106" name="Group 30"/>
          <p:cNvGrpSpPr>
            <a:grpSpLocks/>
          </p:cNvGrpSpPr>
          <p:nvPr/>
        </p:nvGrpSpPr>
        <p:grpSpPr bwMode="auto">
          <a:xfrm>
            <a:off x="402986" y="2241243"/>
            <a:ext cx="381000" cy="400050"/>
            <a:chOff x="372" y="855"/>
            <a:chExt cx="240" cy="252"/>
          </a:xfrm>
        </p:grpSpPr>
        <p:sp>
          <p:nvSpPr>
            <p:cNvPr id="107" name="Oval 54"/>
            <p:cNvSpPr/>
            <p:nvPr/>
          </p:nvSpPr>
          <p:spPr>
            <a:xfrm>
              <a:off x="396" y="875"/>
              <a:ext cx="192" cy="19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8" name="TextBox 55"/>
            <p:cNvSpPr txBox="1">
              <a:spLocks noChangeArrowheads="1"/>
            </p:cNvSpPr>
            <p:nvPr/>
          </p:nvSpPr>
          <p:spPr bwMode="auto">
            <a:xfrm>
              <a:off x="372" y="855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ea typeface="ＭＳ Ｐゴシック" pitchFamily="34" charset="-128"/>
                </a:rPr>
                <a:t>3</a:t>
              </a:r>
            </a:p>
          </p:txBody>
        </p:sp>
      </p:grpSp>
      <p:sp>
        <p:nvSpPr>
          <p:cNvPr id="109" name="Text Box 33"/>
          <p:cNvSpPr txBox="1">
            <a:spLocks noChangeArrowheads="1"/>
          </p:cNvSpPr>
          <p:nvPr/>
        </p:nvSpPr>
        <p:spPr bwMode="auto">
          <a:xfrm>
            <a:off x="876302" y="2218517"/>
            <a:ext cx="4967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Teken </a:t>
            </a:r>
            <a:r>
              <a:rPr lang="en-US" sz="2400" dirty="0">
                <a:latin typeface="Symbol" pitchFamily="18" charset="2"/>
                <a:sym typeface="Euclid Symbol" pitchFamily="18" charset="2"/>
              </a:rPr>
              <a:t>Ð</a:t>
            </a:r>
            <a:r>
              <a:rPr lang="nl-NL" sz="2400" i="1" dirty="0"/>
              <a:t>B</a:t>
            </a:r>
            <a:r>
              <a:rPr lang="nl-NL" sz="2400" dirty="0"/>
              <a:t> van 33°.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867328" y="2724904"/>
            <a:ext cx="71977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De benen snijden elkaar in punt </a:t>
            </a:r>
            <a:r>
              <a:rPr lang="nl-NL" sz="2400" i="1" dirty="0"/>
              <a:t>C</a:t>
            </a:r>
            <a:r>
              <a:rPr lang="nl-NL" sz="2400" dirty="0"/>
              <a:t>. </a:t>
            </a:r>
          </a:p>
          <a:p>
            <a:pPr>
              <a:spcBef>
                <a:spcPct val="50000"/>
              </a:spcBef>
            </a:pPr>
            <a:r>
              <a:rPr lang="nl-NL" sz="2400" dirty="0"/>
              <a:t>Zet </a:t>
            </a:r>
            <a:r>
              <a:rPr lang="nl-NL" sz="2400" i="1" dirty="0"/>
              <a:t>C</a:t>
            </a:r>
            <a:r>
              <a:rPr lang="nl-NL" sz="2400" dirty="0"/>
              <a:t> bij het snijpunt van de benen.</a:t>
            </a:r>
          </a:p>
          <a:p>
            <a:pPr>
              <a:spcBef>
                <a:spcPct val="50000"/>
              </a:spcBef>
            </a:pPr>
            <a:r>
              <a:rPr lang="nl-NL" sz="2400" dirty="0"/>
              <a:t> (Niet gummen!)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1"/>
          <a:stretch/>
        </p:blipFill>
        <p:spPr bwMode="auto">
          <a:xfrm>
            <a:off x="5449614" y="2013990"/>
            <a:ext cx="6408000" cy="36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" descr="geo bewerkt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2714" y="1728858"/>
            <a:ext cx="64865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Line 26"/>
          <p:cNvSpPr>
            <a:spLocks noChangeShapeType="1"/>
          </p:cNvSpPr>
          <p:nvPr/>
        </p:nvSpPr>
        <p:spPr bwMode="auto">
          <a:xfrm flipV="1">
            <a:off x="8458201" y="4968944"/>
            <a:ext cx="24114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2" name="Text Box 45"/>
          <p:cNvSpPr txBox="1">
            <a:spLocks noChangeArrowheads="1"/>
          </p:cNvSpPr>
          <p:nvPr/>
        </p:nvSpPr>
        <p:spPr bwMode="auto">
          <a:xfrm>
            <a:off x="8191501" y="493719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1"/>
              <a:t>A</a:t>
            </a:r>
          </a:p>
        </p:txBody>
      </p:sp>
      <p:sp>
        <p:nvSpPr>
          <p:cNvPr id="113" name="Ovaal 112"/>
          <p:cNvSpPr/>
          <p:nvPr/>
        </p:nvSpPr>
        <p:spPr>
          <a:xfrm>
            <a:off x="8418514" y="4927669"/>
            <a:ext cx="73025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4" name="Text Box 45"/>
          <p:cNvSpPr txBox="1">
            <a:spLocks noChangeArrowheads="1"/>
          </p:cNvSpPr>
          <p:nvPr/>
        </p:nvSpPr>
        <p:spPr bwMode="auto">
          <a:xfrm>
            <a:off x="10796588" y="4897507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1"/>
              <a:t>B</a:t>
            </a:r>
          </a:p>
        </p:txBody>
      </p:sp>
      <p:sp>
        <p:nvSpPr>
          <p:cNvPr id="115" name="Ovaal 114"/>
          <p:cNvSpPr/>
          <p:nvPr/>
        </p:nvSpPr>
        <p:spPr>
          <a:xfrm>
            <a:off x="10802939" y="4940369"/>
            <a:ext cx="73025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6" name="Line 26"/>
          <p:cNvSpPr>
            <a:spLocks noChangeShapeType="1"/>
          </p:cNvSpPr>
          <p:nvPr/>
        </p:nvSpPr>
        <p:spPr bwMode="auto">
          <a:xfrm flipH="1" flipV="1">
            <a:off x="6731000" y="2017782"/>
            <a:ext cx="1727200" cy="2951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7" name="Line 26"/>
          <p:cNvSpPr>
            <a:spLocks noChangeShapeType="1"/>
          </p:cNvSpPr>
          <p:nvPr/>
        </p:nvSpPr>
        <p:spPr bwMode="auto">
          <a:xfrm flipH="1" flipV="1">
            <a:off x="6731001" y="2305120"/>
            <a:ext cx="4113213" cy="2663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8" name="Ovaal 117"/>
          <p:cNvSpPr/>
          <p:nvPr/>
        </p:nvSpPr>
        <p:spPr>
          <a:xfrm>
            <a:off x="7234238" y="2894082"/>
            <a:ext cx="36512" cy="36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9" name="Ovaal 118"/>
          <p:cNvSpPr/>
          <p:nvPr/>
        </p:nvSpPr>
        <p:spPr>
          <a:xfrm>
            <a:off x="8855076" y="3683070"/>
            <a:ext cx="34925" cy="365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0" name="Boog 119"/>
          <p:cNvSpPr/>
          <p:nvPr/>
        </p:nvSpPr>
        <p:spPr>
          <a:xfrm>
            <a:off x="6599238" y="3087757"/>
            <a:ext cx="3672000" cy="3672000"/>
          </a:xfrm>
          <a:prstGeom prst="arc">
            <a:avLst>
              <a:gd name="adj1" fmla="val 14383751"/>
              <a:gd name="adj2" fmla="val 0"/>
            </a:avLst>
          </a:prstGeom>
          <a:ln w="381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21" name="Boog 120"/>
          <p:cNvSpPr/>
          <p:nvPr/>
        </p:nvSpPr>
        <p:spPr>
          <a:xfrm>
            <a:off x="8999539" y="3075058"/>
            <a:ext cx="3779837" cy="3779837"/>
          </a:xfrm>
          <a:prstGeom prst="arc">
            <a:avLst>
              <a:gd name="adj1" fmla="val 10787318"/>
              <a:gd name="adj2" fmla="val 12763628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22" name="Text Box 45"/>
          <p:cNvSpPr txBox="1">
            <a:spLocks noChangeArrowheads="1"/>
          </p:cNvSpPr>
          <p:nvPr/>
        </p:nvSpPr>
        <p:spPr bwMode="auto">
          <a:xfrm>
            <a:off x="6946901" y="2160657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i="1"/>
              <a:t>C</a:t>
            </a:r>
          </a:p>
        </p:txBody>
      </p:sp>
      <p:sp>
        <p:nvSpPr>
          <p:cNvPr id="123" name="Ovaal 122"/>
          <p:cNvSpPr/>
          <p:nvPr/>
        </p:nvSpPr>
        <p:spPr>
          <a:xfrm>
            <a:off x="6972301" y="2449583"/>
            <a:ext cx="73025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  <p:grpSp>
        <p:nvGrpSpPr>
          <p:cNvPr id="124" name="Group 30"/>
          <p:cNvGrpSpPr>
            <a:grpSpLocks/>
          </p:cNvGrpSpPr>
          <p:nvPr/>
        </p:nvGrpSpPr>
        <p:grpSpPr bwMode="auto">
          <a:xfrm>
            <a:off x="406159" y="3262084"/>
            <a:ext cx="381000" cy="400050"/>
            <a:chOff x="372" y="855"/>
            <a:chExt cx="240" cy="252"/>
          </a:xfrm>
        </p:grpSpPr>
        <p:sp>
          <p:nvSpPr>
            <p:cNvPr id="125" name="Oval 54"/>
            <p:cNvSpPr/>
            <p:nvPr/>
          </p:nvSpPr>
          <p:spPr>
            <a:xfrm>
              <a:off x="396" y="875"/>
              <a:ext cx="192" cy="19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6" name="TextBox 55"/>
            <p:cNvSpPr txBox="1">
              <a:spLocks noChangeArrowheads="1"/>
            </p:cNvSpPr>
            <p:nvPr/>
          </p:nvSpPr>
          <p:spPr bwMode="auto">
            <a:xfrm>
              <a:off x="372" y="855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ea typeface="ＭＳ Ｐゴシック" pitchFamily="34" charset="-128"/>
                </a:rPr>
                <a:t>4</a:t>
              </a:r>
            </a:p>
          </p:txBody>
        </p:sp>
      </p:grpSp>
      <p:sp>
        <p:nvSpPr>
          <p:cNvPr id="127" name="Text Box 23"/>
          <p:cNvSpPr txBox="1">
            <a:spLocks noChangeArrowheads="1"/>
          </p:cNvSpPr>
          <p:nvPr/>
        </p:nvSpPr>
        <p:spPr bwMode="auto">
          <a:xfrm>
            <a:off x="307214" y="749760"/>
            <a:ext cx="1027256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>
                <a:solidFill>
                  <a:srgbClr val="0070C0"/>
                </a:solidFill>
              </a:rPr>
              <a:t>Werkschema</a:t>
            </a:r>
            <a:r>
              <a:rPr lang="nl-NL" sz="2400" b="1" dirty="0"/>
              <a:t>  Zo teken je een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400" b="1" i="1" dirty="0"/>
              <a:t>ABC</a:t>
            </a:r>
            <a:r>
              <a:rPr lang="nl-NL" sz="2400" b="1" dirty="0"/>
              <a:t> met </a:t>
            </a:r>
            <a:r>
              <a:rPr lang="nl-NL" sz="2400" b="1" i="1" dirty="0"/>
              <a:t>AB</a:t>
            </a:r>
            <a:r>
              <a:rPr lang="nl-NL" sz="2400" b="1" dirty="0"/>
              <a:t> = 6 cm, </a:t>
            </a:r>
            <a:r>
              <a:rPr lang="en-US" sz="2400" b="1" dirty="0">
                <a:latin typeface="Symbol" pitchFamily="18" charset="2"/>
                <a:sym typeface="Euclid Symbol" pitchFamily="18" charset="2"/>
              </a:rPr>
              <a:t>Ð</a:t>
            </a:r>
            <a:r>
              <a:rPr lang="nl-NL" sz="2400" b="1" i="1" dirty="0"/>
              <a:t>A</a:t>
            </a:r>
            <a:r>
              <a:rPr lang="nl-NL" sz="2400" b="1" dirty="0"/>
              <a:t> = 120° en </a:t>
            </a:r>
            <a:r>
              <a:rPr lang="en-US" sz="2400" b="1" dirty="0">
                <a:latin typeface="Symbol" pitchFamily="18" charset="2"/>
                <a:sym typeface="Euclid Symbol" pitchFamily="18" charset="2"/>
              </a:rPr>
              <a:t>Ð</a:t>
            </a:r>
            <a:r>
              <a:rPr lang="nl-NL" sz="2400" b="1" i="1" dirty="0"/>
              <a:t>B</a:t>
            </a:r>
            <a:r>
              <a:rPr lang="nl-NL" sz="2400" b="1" dirty="0"/>
              <a:t> = 33°</a:t>
            </a:r>
            <a:endParaRPr lang="nl-NL" sz="2400" b="1" i="1" dirty="0"/>
          </a:p>
        </p:txBody>
      </p:sp>
      <p:sp>
        <p:nvSpPr>
          <p:cNvPr id="32" name="Rechthoek 31"/>
          <p:cNvSpPr/>
          <p:nvPr/>
        </p:nvSpPr>
        <p:spPr>
          <a:xfrm rot="413210">
            <a:off x="10024708" y="586217"/>
            <a:ext cx="2030840" cy="6999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115</a:t>
            </a:r>
          </a:p>
          <a:p>
            <a:pPr algn="ctr"/>
            <a:r>
              <a:rPr lang="nl-NL" dirty="0"/>
              <a:t>opgave  43</a:t>
            </a:r>
          </a:p>
        </p:txBody>
      </p:sp>
    </p:spTree>
    <p:extLst>
      <p:ext uri="{BB962C8B-B14F-4D97-AF65-F5344CB8AC3E}">
        <p14:creationId xmlns:p14="http://schemas.microsoft.com/office/powerpoint/2010/main" val="23323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6653 -0.0428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-215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5162 L 0.19414 0.0006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61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9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0.00069 L 0.09479 -0.1699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5" grpId="0"/>
      <p:bldP spid="109" grpId="0"/>
      <p:bldP spid="111" grpId="0" animBg="1"/>
      <p:bldP spid="112" grpId="0"/>
      <p:bldP spid="113" grpId="0" animBg="1"/>
      <p:bldP spid="114" grpId="0"/>
      <p:bldP spid="115" grpId="0" animBg="1"/>
      <p:bldP spid="116" grpId="0" animBg="1"/>
      <p:bldP spid="117" grpId="0" animBg="1"/>
      <p:bldP spid="118" grpId="0" animBg="1"/>
      <p:bldP spid="118" grpId="1" animBg="1"/>
      <p:bldP spid="119" grpId="0" animBg="1"/>
      <p:bldP spid="119" grpId="1" animBg="1"/>
      <p:bldP spid="122" grpId="0"/>
      <p:bldP spid="123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3" name="Tekstvak 8"/>
          <p:cNvSpPr txBox="1">
            <a:spLocks noChangeArrowheads="1"/>
          </p:cNvSpPr>
          <p:nvPr/>
        </p:nvSpPr>
        <p:spPr bwMode="auto">
          <a:xfrm>
            <a:off x="267723" y="0"/>
            <a:ext cx="3715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800" b="1" i="1" dirty="0">
                <a:solidFill>
                  <a:srgbClr val="EBF1DE"/>
                </a:solidFill>
                <a:latin typeface="Arial Black" pitchFamily="34" charset="0"/>
              </a:rPr>
              <a:t>Opgave 43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247775"/>
            <a:ext cx="5334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4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466928" y="1479088"/>
            <a:ext cx="7642865" cy="61555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  44 t/m 47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6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ep 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  <a:solidFill>
            <a:srgbClr val="EC6501"/>
          </a:solidFill>
        </p:grpSpPr>
        <p:sp>
          <p:nvSpPr>
            <p:cNvPr id="3" name="Rechthoek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</a:t>
              </a: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153988" y="933763"/>
              <a:ext cx="8836024" cy="5868000"/>
            </a:xfrm>
            <a:prstGeom prst="rect">
              <a:avLst/>
            </a:prstGeom>
            <a:solidFill>
              <a:srgbClr val="FCE6D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34839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911" y="6381328"/>
              <a:ext cx="432000" cy="43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Afbeelding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574" y="6381328"/>
              <a:ext cx="432000" cy="43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Afbeelding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617" y="6381328"/>
              <a:ext cx="432000" cy="43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Afbeelding 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81328"/>
              <a:ext cx="432000" cy="43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3" name="Tekstvak 8"/>
            <p:cNvSpPr txBox="1">
              <a:spLocks noChangeArrowheads="1"/>
            </p:cNvSpPr>
            <p:nvPr/>
          </p:nvSpPr>
          <p:spPr bwMode="auto">
            <a:xfrm>
              <a:off x="71088" y="135667"/>
              <a:ext cx="4518016" cy="9233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CE6D6"/>
                  </a:solidFill>
                  <a:effectLst/>
                  <a:uLnTx/>
                  <a:uFillTx/>
                  <a:latin typeface="Arial Black" pitchFamily="34" charset="0"/>
                </a:rPr>
                <a:t>Samenwerken 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6400" y="106363"/>
              <a:ext cx="2046287" cy="62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11" name="Rechthoek 10"/>
          <p:cNvSpPr/>
          <p:nvPr/>
        </p:nvSpPr>
        <p:spPr>
          <a:xfrm>
            <a:off x="8600399" y="1365734"/>
            <a:ext cx="3136517" cy="4715767"/>
          </a:xfrm>
          <a:prstGeom prst="rect">
            <a:avLst/>
          </a:prstGeom>
          <a:solidFill>
            <a:srgbClr val="FCE6D6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619649" y="2011452"/>
            <a:ext cx="3117267" cy="406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EC6501"/>
                </a:solidFill>
                <a:effectLst/>
                <a:uLnTx/>
                <a:uFillTx/>
              </a:rPr>
              <a:t>Met je eigen groepje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EC650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EC6501"/>
                </a:solidFill>
                <a:effectLst/>
                <a:uLnTx/>
                <a:uFillTx/>
              </a:rPr>
              <a:t>Als je een vraag hebt kun je: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EC6501"/>
                </a:solidFill>
                <a:effectLst/>
                <a:uLnTx/>
                <a:uFillTx/>
              </a:rPr>
              <a:t>Vragen aan je groepje   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EC6501"/>
                </a:solidFill>
                <a:effectLst/>
                <a:uLnTx/>
                <a:uFillTx/>
              </a:rPr>
              <a:t>Bij de antwoorden kijken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EC6501"/>
                </a:solidFill>
                <a:effectLst/>
                <a:uLnTx/>
                <a:uFillTx/>
              </a:rPr>
              <a:t>Vragen aan de docent   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 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EC650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EC6501"/>
                </a:solidFill>
                <a:effectLst/>
                <a:uLnTx/>
                <a:uFillTx/>
              </a:rPr>
              <a:t>fluisteren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</a:endParaRPr>
          </a:p>
        </p:txBody>
      </p:sp>
      <p:sp>
        <p:nvSpPr>
          <p:cNvPr id="13" name="Tekstvak 8"/>
          <p:cNvSpPr txBox="1">
            <a:spLocks noChangeArrowheads="1"/>
          </p:cNvSpPr>
          <p:nvPr/>
        </p:nvSpPr>
        <p:spPr bwMode="auto">
          <a:xfrm>
            <a:off x="8596242" y="1464228"/>
            <a:ext cx="2353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1" u="none" strike="noStrike" kern="0" cap="none" spc="0" normalizeH="0" baseline="0" noProof="0" dirty="0">
                <a:ln>
                  <a:noFill/>
                </a:ln>
                <a:solidFill>
                  <a:srgbClr val="EC6501"/>
                </a:solidFill>
                <a:effectLst/>
                <a:uLnTx/>
                <a:uFillTx/>
                <a:latin typeface="Arial Black" pitchFamily="34" charset="0"/>
              </a:rPr>
              <a:t>Samenwerken</a:t>
            </a:r>
            <a:r>
              <a:rPr kumimoji="0" lang="nl-NL" altLang="nl-NL" sz="2000" b="1" i="1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74125" y="5351998"/>
            <a:ext cx="7642865" cy="92333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Wat je niet af krijgt wordt huiswerk.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97502" y="1833853"/>
            <a:ext cx="7642865" cy="61555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</a:rPr>
              <a:t>	maken:   44 t/m 47</a:t>
            </a:r>
          </a:p>
          <a:p>
            <a:pPr>
              <a:lnSpc>
                <a:spcPts val="2400"/>
              </a:lnSpc>
            </a:pPr>
            <a:endParaRPr lang="nl-NL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472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hlinkClick r:id="" action="ppaction://customshow?id=1&amp;return=true"/>
          </p:cNvPr>
          <p:cNvSpPr txBox="1"/>
          <p:nvPr/>
        </p:nvSpPr>
        <p:spPr>
          <a:xfrm>
            <a:off x="1847850" y="6104282"/>
            <a:ext cx="2135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21687" y="-19010"/>
            <a:ext cx="3924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 Black" pitchFamily="34" charset="0"/>
              </a:rPr>
              <a:t>driehoeken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2437649" y="4413833"/>
                <a:ext cx="3387594" cy="1199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3600" i="1">
                              <a:solidFill>
                                <a:srgbClr val="EEECE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21</m:t>
                          </m:r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nl-NL" sz="3600" i="1">
                          <a:solidFill>
                            <a:srgbClr val="EEECE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3600" i="1">
                              <a:solidFill>
                                <a:srgbClr val="EEECE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+3</m:t>
                          </m:r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²</m:t>
                          </m:r>
                        </m:num>
                        <m:den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21</m:t>
                          </m:r>
                          <m:r>
                            <a:rPr lang="nl-NL" sz="3600" i="1">
                              <a:solidFill>
                                <a:srgbClr val="EEECE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nl-NL" sz="3600" dirty="0">
                  <a:solidFill>
                    <a:srgbClr val="EEECE1"/>
                  </a:solidFill>
                </a:endParaRPr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649" y="4413833"/>
                <a:ext cx="3387594" cy="11998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hthoek 29"/>
          <p:cNvSpPr/>
          <p:nvPr/>
        </p:nvSpPr>
        <p:spPr>
          <a:xfrm rot="413210">
            <a:off x="9229215" y="868319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black"/>
                </a:solidFill>
              </a:rPr>
              <a:t>Maken </a:t>
            </a:r>
            <a:r>
              <a:rPr lang="nl-NL" dirty="0" err="1">
                <a:solidFill>
                  <a:prstClr val="black"/>
                </a:solidFill>
              </a:rPr>
              <a:t>blz</a:t>
            </a:r>
            <a:r>
              <a:rPr lang="nl-NL" dirty="0">
                <a:solidFill>
                  <a:prstClr val="black"/>
                </a:solidFill>
              </a:rPr>
              <a:t> 117</a:t>
            </a:r>
          </a:p>
          <a:p>
            <a:pPr algn="ctr"/>
            <a:r>
              <a:rPr lang="nl-NL" dirty="0">
                <a:solidFill>
                  <a:prstClr val="black"/>
                </a:solidFill>
              </a:rPr>
              <a:t>opgave  49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954610" y="934768"/>
            <a:ext cx="291041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400" dirty="0"/>
              <a:t>Gelijkbenige driehoek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2851160" y="1615530"/>
            <a:ext cx="2132521" cy="3824683"/>
            <a:chOff x="1327159" y="1615529"/>
            <a:chExt cx="2132521" cy="3824683"/>
          </a:xfrm>
        </p:grpSpPr>
        <p:grpSp>
          <p:nvGrpSpPr>
            <p:cNvPr id="19" name="Groep 18"/>
            <p:cNvGrpSpPr/>
            <p:nvPr/>
          </p:nvGrpSpPr>
          <p:grpSpPr>
            <a:xfrm>
              <a:off x="1327159" y="1615529"/>
              <a:ext cx="2132521" cy="3824683"/>
              <a:chOff x="5590592" y="2279599"/>
              <a:chExt cx="2132521" cy="3824683"/>
            </a:xfrm>
          </p:grpSpPr>
          <p:sp>
            <p:nvSpPr>
              <p:cNvPr id="22" name="Gelijkbenige driehoek 21"/>
              <p:cNvSpPr/>
              <p:nvPr/>
            </p:nvSpPr>
            <p:spPr>
              <a:xfrm>
                <a:off x="5590592" y="2681925"/>
                <a:ext cx="2000986" cy="2780907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kstvak 22"/>
              <p:cNvSpPr txBox="1"/>
              <p:nvPr/>
            </p:nvSpPr>
            <p:spPr>
              <a:xfrm>
                <a:off x="6756823" y="2279599"/>
                <a:ext cx="966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prstClr val="black"/>
                    </a:solidFill>
                  </a:rPr>
                  <a:t>tophoek</a:t>
                </a:r>
              </a:p>
            </p:txBody>
          </p:sp>
          <p:sp>
            <p:nvSpPr>
              <p:cNvPr id="24" name="Tekstvak 23"/>
              <p:cNvSpPr txBox="1"/>
              <p:nvPr/>
            </p:nvSpPr>
            <p:spPr>
              <a:xfrm>
                <a:off x="6275889" y="5734950"/>
                <a:ext cx="1342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prstClr val="black"/>
                    </a:solidFill>
                  </a:rPr>
                  <a:t>basishoeken</a:t>
                </a:r>
              </a:p>
            </p:txBody>
          </p:sp>
          <p:sp>
            <p:nvSpPr>
              <p:cNvPr id="25" name="PIJL-LINKS 24"/>
              <p:cNvSpPr/>
              <p:nvPr/>
            </p:nvSpPr>
            <p:spPr>
              <a:xfrm rot="20245954">
                <a:off x="6764569" y="2656000"/>
                <a:ext cx="477447" cy="127262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PIJL-LINKS 25"/>
              <p:cNvSpPr/>
              <p:nvPr/>
            </p:nvSpPr>
            <p:spPr>
              <a:xfrm rot="1789641" flipV="1">
                <a:off x="5662030" y="5632039"/>
                <a:ext cx="739536" cy="110334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PIJL-LINKS 26"/>
              <p:cNvSpPr/>
              <p:nvPr/>
            </p:nvSpPr>
            <p:spPr>
              <a:xfrm rot="8993767" flipV="1">
                <a:off x="6941590" y="5610408"/>
                <a:ext cx="586741" cy="173105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Zon 27"/>
              <p:cNvSpPr/>
              <p:nvPr/>
            </p:nvSpPr>
            <p:spPr>
              <a:xfrm>
                <a:off x="5700568" y="5178411"/>
                <a:ext cx="244091" cy="202700"/>
              </a:xfrm>
              <a:prstGeom prst="su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Zon 28"/>
              <p:cNvSpPr/>
              <p:nvPr/>
            </p:nvSpPr>
            <p:spPr>
              <a:xfrm>
                <a:off x="7287793" y="5178411"/>
                <a:ext cx="244091" cy="202700"/>
              </a:xfrm>
              <a:prstGeom prst="su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Tekstvak 31"/>
            <p:cNvSpPr txBox="1"/>
            <p:nvPr/>
          </p:nvSpPr>
          <p:spPr>
            <a:xfrm rot="6613476" flipH="1" flipV="1">
              <a:off x="1623707" y="2927031"/>
              <a:ext cx="578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chemeClr val="accent6">
                      <a:lumMod val="75000"/>
                    </a:schemeClr>
                  </a:solidFill>
                </a:rPr>
                <a:t>II</a:t>
              </a:r>
            </a:p>
          </p:txBody>
        </p:sp>
        <p:sp>
          <p:nvSpPr>
            <p:cNvPr id="33" name="Tekstvak 32"/>
            <p:cNvSpPr txBox="1"/>
            <p:nvPr/>
          </p:nvSpPr>
          <p:spPr>
            <a:xfrm rot="14946098" flipH="1" flipV="1">
              <a:off x="2498526" y="3030728"/>
              <a:ext cx="578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chemeClr val="accent6">
                      <a:lumMod val="75000"/>
                    </a:schemeClr>
                  </a:solidFill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0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hlinkClick r:id="" action="ppaction://customshow?id=1&amp;return=true"/>
          </p:cNvPr>
          <p:cNvSpPr txBox="1"/>
          <p:nvPr/>
        </p:nvSpPr>
        <p:spPr>
          <a:xfrm>
            <a:off x="1847850" y="6104282"/>
            <a:ext cx="2135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9230" y="-8718"/>
            <a:ext cx="3924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driehoeken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40711"/>
              </p:ext>
            </p:extLst>
          </p:nvPr>
        </p:nvGraphicFramePr>
        <p:xfrm>
          <a:off x="1954610" y="1321584"/>
          <a:ext cx="8298610" cy="461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nl-NL" dirty="0"/>
                        <a:t>Driehoek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Rechthoekige</a:t>
                      </a:r>
                    </a:p>
                    <a:p>
                      <a:r>
                        <a:rPr lang="nl-NL" dirty="0"/>
                        <a:t>driehoek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Gelijkbenige rechthoekige driehoek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Gelijkbenige driehoek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Gelijkzijdige</a:t>
                      </a:r>
                      <a:r>
                        <a:rPr lang="nl-NL" baseline="0" dirty="0"/>
                        <a:t> driehoek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02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r>
                        <a:rPr lang="nl-NL" dirty="0"/>
                        <a:t> </a:t>
                      </a:r>
                      <a:endParaRPr lang="nl-NL" baseline="0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Eén</a:t>
                      </a:r>
                      <a:r>
                        <a:rPr lang="nl-NL" sz="1600" baseline="0" dirty="0"/>
                        <a:t> rechte hoek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Een</a:t>
                      </a:r>
                      <a:r>
                        <a:rPr lang="nl-NL" sz="1600" baseline="0" dirty="0"/>
                        <a:t> rechte hoek  2 hoeken van </a:t>
                      </a:r>
                      <a:r>
                        <a:rPr lang="nl-NL" sz="1600" dirty="0"/>
                        <a:t> 45</a:t>
                      </a:r>
                      <a:r>
                        <a:rPr lang="nl-NL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°</a:t>
                      </a:r>
                      <a:r>
                        <a:rPr lang="nl-NL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latin typeface="+mn-lt"/>
                          <a:cs typeface="Arial"/>
                        </a:rPr>
                        <a:t>2 gelijke zijden</a:t>
                      </a:r>
                      <a:endParaRPr lang="nl-NL" sz="1600" dirty="0">
                        <a:latin typeface="+mn-lt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 gelijke</a:t>
                      </a:r>
                      <a:r>
                        <a:rPr lang="nl-NL" sz="1600" baseline="0" dirty="0"/>
                        <a:t> hoeken</a:t>
                      </a:r>
                    </a:p>
                    <a:p>
                      <a:endParaRPr lang="nl-NL" sz="1600" baseline="0" dirty="0"/>
                    </a:p>
                    <a:p>
                      <a:endParaRPr lang="nl-NL" sz="16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latin typeface="+mn-lt"/>
                          <a:cs typeface="Arial"/>
                        </a:rPr>
                        <a:t>2 gelijke zijden</a:t>
                      </a:r>
                      <a:endParaRPr lang="nl-NL" sz="1600" dirty="0">
                        <a:latin typeface="+mn-lt"/>
                      </a:endParaRPr>
                    </a:p>
                    <a:p>
                      <a:r>
                        <a:rPr lang="nl-NL" sz="1600" baseline="0" dirty="0"/>
                        <a:t> 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3 hoeken</a:t>
                      </a:r>
                      <a:r>
                        <a:rPr lang="nl-NL" sz="1600" baseline="0" dirty="0"/>
                        <a:t> van </a:t>
                      </a:r>
                      <a:r>
                        <a:rPr lang="nl-NL" sz="1600" dirty="0"/>
                        <a:t> 60</a:t>
                      </a:r>
                      <a:r>
                        <a:rPr lang="nl-NL" sz="1600" dirty="0">
                          <a:latin typeface="Arial"/>
                          <a:cs typeface="Arial"/>
                        </a:rPr>
                        <a:t>̊ </a:t>
                      </a:r>
                      <a:endParaRPr lang="nl-NL" sz="1600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+mn-lt"/>
                          <a:cs typeface="Arial"/>
                        </a:rPr>
                        <a:t>3 gelijke zijden</a:t>
                      </a:r>
                      <a:endParaRPr lang="nl-NL" sz="1800" dirty="0">
                        <a:latin typeface="+mn-lt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70" y="2617404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47" y="2601798"/>
            <a:ext cx="1440000" cy="14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02" y="2601797"/>
            <a:ext cx="141692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75" y="2597106"/>
            <a:ext cx="144472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7071" r="5322" b="10878"/>
          <a:stretch/>
        </p:blipFill>
        <p:spPr bwMode="auto">
          <a:xfrm>
            <a:off x="3710085" y="4524867"/>
            <a:ext cx="13583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7071" r="5322" b="10878"/>
          <a:stretch/>
        </p:blipFill>
        <p:spPr bwMode="auto">
          <a:xfrm>
            <a:off x="5362538" y="4597913"/>
            <a:ext cx="1482754" cy="117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7071" r="5322" b="10878"/>
          <a:stretch/>
        </p:blipFill>
        <p:spPr bwMode="auto">
          <a:xfrm>
            <a:off x="6972694" y="4524867"/>
            <a:ext cx="1566973" cy="120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7071" r="5322" b="10878"/>
          <a:stretch/>
        </p:blipFill>
        <p:spPr bwMode="auto">
          <a:xfrm>
            <a:off x="8700675" y="4524867"/>
            <a:ext cx="1464237" cy="120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91" y="2617404"/>
            <a:ext cx="143061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44108" y="-43701"/>
            <a:ext cx="3295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Rekenen 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611787" y="1015367"/>
            <a:ext cx="8229600" cy="516527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Een rechte hoek = 90</a:t>
            </a:r>
            <a:r>
              <a:rPr lang="nl-NL" dirty="0">
                <a:latin typeface="Calibri"/>
              </a:rPr>
              <a:t>⁰</a:t>
            </a:r>
          </a:p>
          <a:p>
            <a:endParaRPr lang="nl-NL" dirty="0">
              <a:latin typeface="Calibri"/>
            </a:endParaRPr>
          </a:p>
          <a:p>
            <a:endParaRPr lang="nl-NL" dirty="0">
              <a:latin typeface="Calibri"/>
            </a:endParaRPr>
          </a:p>
          <a:p>
            <a:pPr marL="82296" indent="0">
              <a:buNone/>
            </a:pPr>
            <a:r>
              <a:rPr lang="nl-NL" dirty="0">
                <a:latin typeface="Calibri"/>
              </a:rPr>
              <a:t>             </a:t>
            </a:r>
          </a:p>
          <a:p>
            <a:endParaRPr lang="nl-NL" dirty="0">
              <a:latin typeface="Calibri"/>
            </a:endParaRPr>
          </a:p>
          <a:p>
            <a:r>
              <a:rPr lang="nl-NL" dirty="0">
                <a:latin typeface="Calibri"/>
              </a:rPr>
              <a:t>Een gestrekte hoek = 180⁰</a:t>
            </a:r>
          </a:p>
          <a:p>
            <a:endParaRPr lang="nl-NL" dirty="0">
              <a:latin typeface="Calibri"/>
            </a:endParaRPr>
          </a:p>
          <a:p>
            <a:endParaRPr lang="nl-NL" dirty="0">
              <a:latin typeface="Calibri"/>
            </a:endParaRPr>
          </a:p>
          <a:p>
            <a:r>
              <a:rPr lang="nl-NL" dirty="0"/>
              <a:t>Overstaande hoeken zijn gelijk.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hoeken van een driehoek zijn samen 180</a:t>
            </a:r>
            <a:r>
              <a:rPr lang="nl-NL" baseline="30000" dirty="0"/>
              <a:t>o</a:t>
            </a:r>
            <a:r>
              <a:rPr lang="nl-NL" dirty="0"/>
              <a:t>.</a:t>
            </a:r>
          </a:p>
          <a:p>
            <a:endParaRPr lang="nl-NL" dirty="0">
              <a:latin typeface="Calibri"/>
            </a:endParaRPr>
          </a:p>
          <a:p>
            <a:pPr marL="82296" indent="0">
              <a:buNone/>
            </a:pPr>
            <a:r>
              <a:rPr lang="nl-NL" dirty="0">
                <a:latin typeface="Calibri"/>
              </a:rPr>
              <a:t>                 </a:t>
            </a:r>
          </a:p>
          <a:p>
            <a:pPr marL="82296" indent="0">
              <a:buNone/>
            </a:pPr>
            <a:r>
              <a:rPr lang="nl-NL" dirty="0">
                <a:latin typeface="Calibri"/>
              </a:rPr>
              <a:t>                           </a:t>
            </a:r>
            <a:endParaRPr lang="nl-NL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4226723" y="787296"/>
            <a:ext cx="0" cy="1224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4226723" y="2012077"/>
            <a:ext cx="999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ep 13"/>
          <p:cNvGrpSpPr/>
          <p:nvPr/>
        </p:nvGrpSpPr>
        <p:grpSpPr>
          <a:xfrm>
            <a:off x="4914334" y="1859128"/>
            <a:ext cx="2105460" cy="1368152"/>
            <a:chOff x="2915816" y="2420888"/>
            <a:chExt cx="3744416" cy="2016224"/>
          </a:xfrm>
        </p:grpSpPr>
        <p:cxnSp>
          <p:nvCxnSpPr>
            <p:cNvPr id="15" name="Rechte verbindingslijn 14"/>
            <p:cNvCxnSpPr/>
            <p:nvPr/>
          </p:nvCxnSpPr>
          <p:spPr>
            <a:xfrm flipV="1">
              <a:off x="2915816" y="2420888"/>
              <a:ext cx="3744416" cy="20162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al 15"/>
            <p:cNvSpPr/>
            <p:nvPr/>
          </p:nvSpPr>
          <p:spPr>
            <a:xfrm>
              <a:off x="4788024" y="3356992"/>
              <a:ext cx="72000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 rot="3731273">
            <a:off x="6999756" y="3195108"/>
            <a:ext cx="2105460" cy="1368152"/>
            <a:chOff x="2915816" y="2420888"/>
            <a:chExt cx="3744416" cy="2016224"/>
          </a:xfrm>
        </p:grpSpPr>
        <p:cxnSp>
          <p:nvCxnSpPr>
            <p:cNvPr id="18" name="Rechte verbindingslijn 17"/>
            <p:cNvCxnSpPr/>
            <p:nvPr/>
          </p:nvCxnSpPr>
          <p:spPr>
            <a:xfrm flipV="1">
              <a:off x="2915816" y="2420888"/>
              <a:ext cx="3744416" cy="20162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al 18"/>
            <p:cNvSpPr/>
            <p:nvPr/>
          </p:nvSpPr>
          <p:spPr>
            <a:xfrm>
              <a:off x="4788024" y="3356992"/>
              <a:ext cx="72000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019794" y="3227280"/>
            <a:ext cx="2105460" cy="1368152"/>
            <a:chOff x="2915816" y="2420888"/>
            <a:chExt cx="3744416" cy="2016224"/>
          </a:xfrm>
        </p:grpSpPr>
        <p:cxnSp>
          <p:nvCxnSpPr>
            <p:cNvPr id="21" name="Rechte verbindingslijn 20"/>
            <p:cNvCxnSpPr/>
            <p:nvPr/>
          </p:nvCxnSpPr>
          <p:spPr>
            <a:xfrm flipV="1">
              <a:off x="2915816" y="2420888"/>
              <a:ext cx="3744416" cy="20162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al 21"/>
            <p:cNvSpPr/>
            <p:nvPr/>
          </p:nvSpPr>
          <p:spPr>
            <a:xfrm>
              <a:off x="4788024" y="3356992"/>
              <a:ext cx="72000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Vrije vorm 22">
            <a:hlinkClick r:id="rId3" action="ppaction://hlinkfile"/>
          </p:cNvPr>
          <p:cNvSpPr/>
          <p:nvPr/>
        </p:nvSpPr>
        <p:spPr>
          <a:xfrm>
            <a:off x="7339401" y="4636430"/>
            <a:ext cx="2418347" cy="1467852"/>
          </a:xfrm>
          <a:custGeom>
            <a:avLst/>
            <a:gdLst>
              <a:gd name="connsiteX0" fmla="*/ 625642 w 2418347"/>
              <a:gd name="connsiteY0" fmla="*/ 0 h 1467852"/>
              <a:gd name="connsiteX1" fmla="*/ 0 w 2418347"/>
              <a:gd name="connsiteY1" fmla="*/ 1467852 h 1467852"/>
              <a:gd name="connsiteX2" fmla="*/ 2418347 w 2418347"/>
              <a:gd name="connsiteY2" fmla="*/ 1094873 h 1467852"/>
              <a:gd name="connsiteX3" fmla="*/ 625642 w 2418347"/>
              <a:gd name="connsiteY3" fmla="*/ 0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8347" h="1467852">
                <a:moveTo>
                  <a:pt x="625642" y="0"/>
                </a:moveTo>
                <a:lnTo>
                  <a:pt x="0" y="1467852"/>
                </a:lnTo>
                <a:lnTo>
                  <a:pt x="2418347" y="1094873"/>
                </a:lnTo>
                <a:lnTo>
                  <a:pt x="625642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nl-NL" sz="1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geogebra</a:t>
            </a:r>
            <a:endParaRPr lang="nl-NL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47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hlinkClick r:id="" action="ppaction://customshow?id=1&amp;return=true"/>
          </p:cNvPr>
          <p:cNvSpPr txBox="1"/>
          <p:nvPr/>
        </p:nvSpPr>
        <p:spPr>
          <a:xfrm>
            <a:off x="498672" y="4565526"/>
            <a:ext cx="2135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34483" y="-55293"/>
            <a:ext cx="3295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Rekenen </a:t>
            </a:r>
          </a:p>
        </p:txBody>
      </p:sp>
      <p:sp>
        <p:nvSpPr>
          <p:cNvPr id="11" name="Tekstvak 10"/>
          <p:cNvSpPr txBox="1"/>
          <p:nvPr/>
        </p:nvSpPr>
        <p:spPr>
          <a:xfrm rot="10800000" flipH="1" flipV="1">
            <a:off x="955834" y="3333802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</a:t>
            </a:r>
          </a:p>
        </p:txBody>
      </p:sp>
      <p:sp>
        <p:nvSpPr>
          <p:cNvPr id="12" name="Tekstvak 11"/>
          <p:cNvSpPr txBox="1"/>
          <p:nvPr/>
        </p:nvSpPr>
        <p:spPr>
          <a:xfrm rot="10800000" flipH="1" flipV="1">
            <a:off x="1539410" y="769293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</a:t>
            </a:r>
          </a:p>
        </p:txBody>
      </p:sp>
      <p:sp>
        <p:nvSpPr>
          <p:cNvPr id="13" name="Tekstvak 12"/>
          <p:cNvSpPr txBox="1"/>
          <p:nvPr/>
        </p:nvSpPr>
        <p:spPr>
          <a:xfrm rot="10800000" flipH="1" flipV="1">
            <a:off x="3880947" y="3332502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 rot="10800000" flipH="1" flipV="1">
                <a:off x="1108236" y="3754773"/>
                <a:ext cx="3061993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A = 68</a:t>
                </a:r>
                <a:r>
                  <a:rPr lang="nl-NL" sz="2400" baseline="30000" dirty="0"/>
                  <a:t>o</a:t>
                </a:r>
                <a:r>
                  <a:rPr lang="nl-NL" sz="2400" dirty="0"/>
                  <a:t> 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B = 42</a:t>
                </a:r>
                <a:r>
                  <a:rPr lang="nl-NL" sz="2400" baseline="30000" dirty="0"/>
                  <a:t>o</a:t>
                </a:r>
              </a:p>
              <a:p>
                <a:r>
                  <a:rPr lang="nl-NL" sz="2400" dirty="0"/>
                  <a:t>Bereken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C</a:t>
                </a:r>
                <a:r>
                  <a:rPr lang="nl-NL" sz="2400" dirty="0"/>
                  <a:t> </a:t>
                </a:r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108236" y="3754773"/>
                <a:ext cx="306199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ep 18"/>
          <p:cNvGrpSpPr/>
          <p:nvPr/>
        </p:nvGrpSpPr>
        <p:grpSpPr>
          <a:xfrm>
            <a:off x="724357" y="2895973"/>
            <a:ext cx="972438" cy="1010617"/>
            <a:chOff x="549535" y="3231291"/>
            <a:chExt cx="972438" cy="1010617"/>
          </a:xfrm>
        </p:grpSpPr>
        <p:sp>
          <p:nvSpPr>
            <p:cNvPr id="20" name="Cirkel 19"/>
            <p:cNvSpPr/>
            <p:nvPr/>
          </p:nvSpPr>
          <p:spPr>
            <a:xfrm rot="5767747">
              <a:off x="518588" y="3262238"/>
              <a:ext cx="1010617" cy="948724"/>
            </a:xfrm>
            <a:prstGeom prst="pie">
              <a:avLst>
                <a:gd name="adj1" fmla="val 11347567"/>
                <a:gd name="adj2" fmla="val 1583316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1021515" y="3403411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68</a:t>
              </a:r>
              <a:r>
                <a:rPr lang="nl-NL" baseline="30000" dirty="0">
                  <a:solidFill>
                    <a:schemeClr val="bg1"/>
                  </a:solidFill>
                </a:rPr>
                <a:t>o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Cirkel 21"/>
          <p:cNvSpPr/>
          <p:nvPr/>
        </p:nvSpPr>
        <p:spPr>
          <a:xfrm rot="21543585">
            <a:off x="3304060" y="2949120"/>
            <a:ext cx="1010617" cy="948724"/>
          </a:xfrm>
          <a:prstGeom prst="pie">
            <a:avLst>
              <a:gd name="adj1" fmla="val 10815302"/>
              <a:gd name="adj2" fmla="val 137458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2" name="Gelijkbenige driehoek 31"/>
          <p:cNvSpPr/>
          <p:nvPr/>
        </p:nvSpPr>
        <p:spPr>
          <a:xfrm>
            <a:off x="1161412" y="1156598"/>
            <a:ext cx="2692983" cy="2270861"/>
          </a:xfrm>
          <a:prstGeom prst="triangle">
            <a:avLst>
              <a:gd name="adj" fmla="val 23911"/>
            </a:avLst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 rot="413210">
            <a:off x="9126605" y="934083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119</a:t>
            </a:r>
          </a:p>
          <a:p>
            <a:pPr algn="ctr"/>
            <a:r>
              <a:rPr lang="nl-NL" dirty="0"/>
              <a:t>opgave 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el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4580"/>
                  </p:ext>
                </p:extLst>
              </p:nvPr>
            </p:nvGraphicFramePr>
            <p:xfrm>
              <a:off x="585585" y="5206306"/>
              <a:ext cx="8119872" cy="97018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69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816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180 −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68−42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baseline="0" dirty="0" smtClean="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nl-NL" sz="1800" b="0" i="1" baseline="0" dirty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dirty="0" smtClean="0">
                                    <a:latin typeface="Cambria Math"/>
                                  </a:rPr>
                                  <m:t>h𝑜𝑒𝑘𝑒</m:t>
                                </m:r>
                                <m:r>
                                  <a:rPr lang="nl-NL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b="0" i="1" dirty="0" smtClean="0">
                                    <a:latin typeface="Cambria Math"/>
                                  </a:rPr>
                                  <m:t>𝑠𝑜𝑚</m:t>
                                </m:r>
                                <m:r>
                                  <a:rPr lang="nl-NL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b="0" i="1" dirty="0" smtClean="0">
                                    <a:latin typeface="Cambria Math"/>
                                  </a:rPr>
                                  <m:t>𝑑𝑟𝑖𝑒h𝑜𝑒𝑘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el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4580"/>
                  </p:ext>
                </p:extLst>
              </p:nvPr>
            </p:nvGraphicFramePr>
            <p:xfrm>
              <a:off x="585585" y="5206306"/>
              <a:ext cx="8119872" cy="97018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69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816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42" t="-103704" r="-409886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79941" t="-103704" r="-217994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17708" t="-103704" r="-284896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48794" t="-103704" r="-1484" b="-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hthoek 36"/>
          <p:cNvSpPr/>
          <p:nvPr/>
        </p:nvSpPr>
        <p:spPr>
          <a:xfrm>
            <a:off x="732808" y="5715929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>
          <a:xfrm>
            <a:off x="2287733" y="5748043"/>
            <a:ext cx="1876370" cy="4056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4317009" y="5748044"/>
            <a:ext cx="920880" cy="405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5522545" y="5714924"/>
            <a:ext cx="2372981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274598" y="313423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42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6799" y="-44580"/>
            <a:ext cx="363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</a:t>
            </a:r>
          </a:p>
        </p:txBody>
      </p:sp>
      <p:sp>
        <p:nvSpPr>
          <p:cNvPr id="46" name="Cirkel 45"/>
          <p:cNvSpPr/>
          <p:nvPr/>
        </p:nvSpPr>
        <p:spPr>
          <a:xfrm rot="19417921">
            <a:off x="8439370" y="2040806"/>
            <a:ext cx="727358" cy="727421"/>
          </a:xfrm>
          <a:prstGeom prst="pie">
            <a:avLst>
              <a:gd name="adj1" fmla="val 1039679"/>
              <a:gd name="adj2" fmla="val 11866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7" name="Cirkel 46"/>
          <p:cNvSpPr/>
          <p:nvPr/>
        </p:nvSpPr>
        <p:spPr>
          <a:xfrm rot="19449277">
            <a:off x="2984678" y="2170112"/>
            <a:ext cx="727358" cy="727421"/>
          </a:xfrm>
          <a:prstGeom prst="pie">
            <a:avLst>
              <a:gd name="adj1" fmla="val 2192981"/>
              <a:gd name="adj2" fmla="val 1196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48" name="Rechte verbindingslijn 47"/>
          <p:cNvCxnSpPr/>
          <p:nvPr/>
        </p:nvCxnSpPr>
        <p:spPr>
          <a:xfrm flipV="1">
            <a:off x="1918951" y="2506663"/>
            <a:ext cx="1480944" cy="4210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35560" y="434654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scherpe hoek</a:t>
            </a:r>
          </a:p>
        </p:txBody>
      </p:sp>
      <p:sp>
        <p:nvSpPr>
          <p:cNvPr id="50" name="Cirkel 49"/>
          <p:cNvSpPr/>
          <p:nvPr/>
        </p:nvSpPr>
        <p:spPr>
          <a:xfrm rot="19404208">
            <a:off x="5809090" y="2251352"/>
            <a:ext cx="727358" cy="727421"/>
          </a:xfrm>
          <a:prstGeom prst="pie">
            <a:avLst>
              <a:gd name="adj1" fmla="val 2192981"/>
              <a:gd name="adj2" fmla="val 1196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51" name="Rechte verbindingslijn 50"/>
          <p:cNvCxnSpPr/>
          <p:nvPr/>
        </p:nvCxnSpPr>
        <p:spPr>
          <a:xfrm flipV="1">
            <a:off x="4765886" y="2591802"/>
            <a:ext cx="1480944" cy="4210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4877977" y="4336622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rechte hoek</a:t>
            </a:r>
          </a:p>
        </p:txBody>
      </p:sp>
      <p:grpSp>
        <p:nvGrpSpPr>
          <p:cNvPr id="53" name="Groep 52"/>
          <p:cNvGrpSpPr/>
          <p:nvPr/>
        </p:nvGrpSpPr>
        <p:grpSpPr>
          <a:xfrm rot="19210519">
            <a:off x="5117889" y="1304619"/>
            <a:ext cx="2213724" cy="2607448"/>
            <a:chOff x="1685543" y="2117352"/>
            <a:chExt cx="3121501" cy="3403592"/>
          </a:xfrm>
        </p:grpSpPr>
        <p:grpSp>
          <p:nvGrpSpPr>
            <p:cNvPr id="54" name="Groep 53"/>
            <p:cNvGrpSpPr/>
            <p:nvPr/>
          </p:nvGrpSpPr>
          <p:grpSpPr>
            <a:xfrm rot="20477899">
              <a:off x="1685543" y="2117352"/>
              <a:ext cx="3121501" cy="3403592"/>
              <a:chOff x="2171657" y="948164"/>
              <a:chExt cx="3544295" cy="3590656"/>
            </a:xfrm>
          </p:grpSpPr>
          <p:cxnSp>
            <p:nvCxnSpPr>
              <p:cNvPr id="56" name="Rechte verbindingslijn 55"/>
              <p:cNvCxnSpPr/>
              <p:nvPr/>
            </p:nvCxnSpPr>
            <p:spPr>
              <a:xfrm flipV="1">
                <a:off x="2171657" y="1074052"/>
                <a:ext cx="3447999" cy="346476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/>
            </p:nvCxnSpPr>
            <p:spPr>
              <a:xfrm flipV="1">
                <a:off x="3987760" y="948164"/>
                <a:ext cx="1728192" cy="1764655"/>
              </a:xfrm>
              <a:prstGeom prst="line">
                <a:avLst/>
              </a:prstGeom>
              <a:ln w="76200">
                <a:solidFill>
                  <a:srgbClr val="EEF1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hthoek 54"/>
            <p:cNvSpPr/>
            <p:nvPr/>
          </p:nvSpPr>
          <p:spPr>
            <a:xfrm rot="1345159">
              <a:off x="3166950" y="3647330"/>
              <a:ext cx="595011" cy="1080120"/>
            </a:xfrm>
            <a:prstGeom prst="rect">
              <a:avLst/>
            </a:prstGeom>
            <a:solidFill>
              <a:srgbClr val="EEF1D1"/>
            </a:solidFill>
            <a:ln>
              <a:solidFill>
                <a:srgbClr val="EEF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8" name="Groep 57"/>
          <p:cNvGrpSpPr/>
          <p:nvPr/>
        </p:nvGrpSpPr>
        <p:grpSpPr>
          <a:xfrm rot="19381634">
            <a:off x="7158948" y="1557900"/>
            <a:ext cx="3069074" cy="1547290"/>
            <a:chOff x="1020879" y="2615333"/>
            <a:chExt cx="4327600" cy="2019732"/>
          </a:xfrm>
        </p:grpSpPr>
        <p:grpSp>
          <p:nvGrpSpPr>
            <p:cNvPr id="59" name="Groep 58"/>
            <p:cNvGrpSpPr/>
            <p:nvPr/>
          </p:nvGrpSpPr>
          <p:grpSpPr>
            <a:xfrm rot="20477899">
              <a:off x="1020879" y="2615333"/>
              <a:ext cx="4327600" cy="1820239"/>
              <a:chOff x="1527585" y="1469034"/>
              <a:chExt cx="4913755" cy="1920281"/>
            </a:xfrm>
          </p:grpSpPr>
          <p:cxnSp>
            <p:nvCxnSpPr>
              <p:cNvPr id="61" name="Rechte verbindingslijn 60"/>
              <p:cNvCxnSpPr/>
              <p:nvPr/>
            </p:nvCxnSpPr>
            <p:spPr>
              <a:xfrm rot="3461593" flipH="1" flipV="1">
                <a:off x="3298225" y="246200"/>
                <a:ext cx="1372475" cy="491375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 rot="3461593" flipH="1" flipV="1">
                <a:off x="4480704" y="560439"/>
                <a:ext cx="702138" cy="2519327"/>
              </a:xfrm>
              <a:prstGeom prst="line">
                <a:avLst/>
              </a:prstGeom>
              <a:ln w="76200">
                <a:solidFill>
                  <a:srgbClr val="EEF1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hthoek 59"/>
            <p:cNvSpPr/>
            <p:nvPr/>
          </p:nvSpPr>
          <p:spPr>
            <a:xfrm rot="1284347">
              <a:off x="3213956" y="3554945"/>
              <a:ext cx="507624" cy="1080120"/>
            </a:xfrm>
            <a:prstGeom prst="rect">
              <a:avLst/>
            </a:prstGeom>
            <a:solidFill>
              <a:srgbClr val="EEF1D1"/>
            </a:solidFill>
            <a:ln>
              <a:solidFill>
                <a:srgbClr val="EEF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3" name="Groep 62"/>
          <p:cNvGrpSpPr/>
          <p:nvPr/>
        </p:nvGrpSpPr>
        <p:grpSpPr>
          <a:xfrm rot="3085885">
            <a:off x="2299397" y="1210308"/>
            <a:ext cx="2200998" cy="2591696"/>
            <a:chOff x="1634481" y="2097629"/>
            <a:chExt cx="3103556" cy="3383031"/>
          </a:xfrm>
        </p:grpSpPr>
        <p:grpSp>
          <p:nvGrpSpPr>
            <p:cNvPr id="64" name="Groep 63"/>
            <p:cNvGrpSpPr/>
            <p:nvPr/>
          </p:nvGrpSpPr>
          <p:grpSpPr>
            <a:xfrm rot="20477899">
              <a:off x="1634481" y="2097629"/>
              <a:ext cx="3103556" cy="3383031"/>
              <a:chOff x="2128201" y="908721"/>
              <a:chExt cx="3523919" cy="3568965"/>
            </a:xfrm>
          </p:grpSpPr>
          <p:cxnSp>
            <p:nvCxnSpPr>
              <p:cNvPr id="66" name="Rechte verbindingslijn 65"/>
              <p:cNvCxnSpPr/>
              <p:nvPr/>
            </p:nvCxnSpPr>
            <p:spPr>
              <a:xfrm flipV="1">
                <a:off x="2128201" y="1012917"/>
                <a:ext cx="3447999" cy="3464769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 flipV="1">
                <a:off x="3923928" y="908721"/>
                <a:ext cx="1728192" cy="1764656"/>
              </a:xfrm>
              <a:prstGeom prst="line">
                <a:avLst/>
              </a:prstGeom>
              <a:ln w="76200">
                <a:solidFill>
                  <a:srgbClr val="EEF1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hthoek 64"/>
            <p:cNvSpPr/>
            <p:nvPr/>
          </p:nvSpPr>
          <p:spPr>
            <a:xfrm rot="1267088">
              <a:off x="3120829" y="3514690"/>
              <a:ext cx="595010" cy="1163104"/>
            </a:xfrm>
            <a:prstGeom prst="rect">
              <a:avLst/>
            </a:prstGeom>
            <a:solidFill>
              <a:srgbClr val="EEF1D1"/>
            </a:solidFill>
            <a:ln>
              <a:solidFill>
                <a:srgbClr val="EEF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8" name="Tekstvak 67"/>
          <p:cNvSpPr txBox="1"/>
          <p:nvPr/>
        </p:nvSpPr>
        <p:spPr>
          <a:xfrm>
            <a:off x="7838661" y="434654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stompe hoek</a:t>
            </a:r>
          </a:p>
        </p:txBody>
      </p:sp>
      <p:cxnSp>
        <p:nvCxnSpPr>
          <p:cNvPr id="69" name="Rechte verbindingslijn 68"/>
          <p:cNvCxnSpPr/>
          <p:nvPr/>
        </p:nvCxnSpPr>
        <p:spPr>
          <a:xfrm flipV="1">
            <a:off x="7322107" y="2415402"/>
            <a:ext cx="1480944" cy="4210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al 69"/>
          <p:cNvSpPr/>
          <p:nvPr/>
        </p:nvSpPr>
        <p:spPr>
          <a:xfrm>
            <a:off x="3359696" y="2474340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6212033" y="2555802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8778691" y="2368516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981200" y="7645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Namen van de soorten hoeken</a:t>
            </a:r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2375202" y="5919377"/>
            <a:ext cx="239068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irkel 74"/>
          <p:cNvSpPr/>
          <p:nvPr/>
        </p:nvSpPr>
        <p:spPr>
          <a:xfrm rot="10800000">
            <a:off x="3152073" y="5538848"/>
            <a:ext cx="727358" cy="727421"/>
          </a:xfrm>
          <a:prstGeom prst="pie">
            <a:avLst>
              <a:gd name="adj1" fmla="val 21590739"/>
              <a:gd name="adj2" fmla="val 1095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2788276" y="6081602"/>
            <a:ext cx="15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gestrekte hoek</a:t>
            </a:r>
          </a:p>
        </p:txBody>
      </p:sp>
      <p:cxnSp>
        <p:nvCxnSpPr>
          <p:cNvPr id="78" name="Rechte verbindingslijn 77"/>
          <p:cNvCxnSpPr/>
          <p:nvPr/>
        </p:nvCxnSpPr>
        <p:spPr>
          <a:xfrm>
            <a:off x="6813593" y="5869065"/>
            <a:ext cx="17670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al 73"/>
          <p:cNvSpPr/>
          <p:nvPr/>
        </p:nvSpPr>
        <p:spPr>
          <a:xfrm>
            <a:off x="3483947" y="5883377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Tekstvak 79"/>
          <p:cNvSpPr txBox="1"/>
          <p:nvPr/>
        </p:nvSpPr>
        <p:spPr>
          <a:xfrm>
            <a:off x="7132626" y="6081602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volle hoek</a:t>
            </a:r>
          </a:p>
        </p:txBody>
      </p:sp>
      <p:sp>
        <p:nvSpPr>
          <p:cNvPr id="81" name="Cirkel 80"/>
          <p:cNvSpPr/>
          <p:nvPr/>
        </p:nvSpPr>
        <p:spPr>
          <a:xfrm rot="10800000">
            <a:off x="6081772" y="5488619"/>
            <a:ext cx="727358" cy="727421"/>
          </a:xfrm>
          <a:prstGeom prst="pie">
            <a:avLst>
              <a:gd name="adj1" fmla="val 11145224"/>
              <a:gd name="adj2" fmla="val 1095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9" name="Ovaal 78"/>
          <p:cNvSpPr/>
          <p:nvPr/>
        </p:nvSpPr>
        <p:spPr>
          <a:xfrm>
            <a:off x="6783654" y="5830557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echthoek 75"/>
          <p:cNvSpPr/>
          <p:nvPr/>
        </p:nvSpPr>
        <p:spPr>
          <a:xfrm rot="413210">
            <a:off x="9223771" y="832048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100</a:t>
            </a:r>
          </a:p>
          <a:p>
            <a:pPr algn="ctr"/>
            <a:r>
              <a:rPr lang="nl-NL" dirty="0"/>
              <a:t>opgave  7</a:t>
            </a:r>
          </a:p>
        </p:txBody>
      </p:sp>
    </p:spTree>
    <p:extLst>
      <p:ext uri="{BB962C8B-B14F-4D97-AF65-F5344CB8AC3E}">
        <p14:creationId xmlns:p14="http://schemas.microsoft.com/office/powerpoint/2010/main" val="16806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hlinkClick r:id="" action="ppaction://customshow?id=1&amp;return=true"/>
          </p:cNvPr>
          <p:cNvSpPr txBox="1"/>
          <p:nvPr/>
        </p:nvSpPr>
        <p:spPr>
          <a:xfrm>
            <a:off x="319996" y="6037424"/>
            <a:ext cx="2135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5437" y="-84605"/>
            <a:ext cx="3295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Rekenen </a:t>
            </a:r>
          </a:p>
        </p:txBody>
      </p:sp>
      <p:sp>
        <p:nvSpPr>
          <p:cNvPr id="15" name="Tekstvak 14"/>
          <p:cNvSpPr txBox="1"/>
          <p:nvPr/>
        </p:nvSpPr>
        <p:spPr>
          <a:xfrm rot="10800000" flipH="1" flipV="1">
            <a:off x="1542658" y="708943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</a:t>
            </a:r>
          </a:p>
        </p:txBody>
      </p:sp>
      <p:sp>
        <p:nvSpPr>
          <p:cNvPr id="16" name="Tekstvak 15"/>
          <p:cNvSpPr txBox="1"/>
          <p:nvPr/>
        </p:nvSpPr>
        <p:spPr>
          <a:xfrm rot="10800000" flipH="1" flipV="1">
            <a:off x="2369027" y="3334061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</a:t>
            </a:r>
          </a:p>
        </p:txBody>
      </p:sp>
      <p:sp>
        <p:nvSpPr>
          <p:cNvPr id="17" name="Tekstvak 16"/>
          <p:cNvSpPr txBox="1"/>
          <p:nvPr/>
        </p:nvSpPr>
        <p:spPr>
          <a:xfrm rot="10800000" flipH="1" flipV="1">
            <a:off x="787615" y="3359720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/>
              <p:cNvSpPr txBox="1"/>
              <p:nvPr/>
            </p:nvSpPr>
            <p:spPr>
              <a:xfrm rot="10800000" flipH="1" flipV="1">
                <a:off x="590224" y="3786746"/>
                <a:ext cx="3061993" cy="1200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NL" sz="2400" dirty="0"/>
                  <a:t>KL = KM</a:t>
                </a:r>
              </a:p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</a:t>
                </a:r>
                <a:r>
                  <a:rPr lang="nl-NL" sz="2400" dirty="0"/>
                  <a:t>M = 65</a:t>
                </a:r>
                <a:r>
                  <a:rPr lang="nl-NL" sz="2400" baseline="30000" dirty="0"/>
                  <a:t>o</a:t>
                </a:r>
              </a:p>
              <a:p>
                <a:r>
                  <a:rPr lang="nl-NL" sz="2400" dirty="0"/>
                  <a:t>Bereken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/>
                  <a:t> K</a:t>
                </a:r>
                <a:r>
                  <a:rPr lang="nl-NL" sz="2400" dirty="0"/>
                  <a:t> </a:t>
                </a:r>
              </a:p>
            </p:txBody>
          </p:sp>
        </mc:Choice>
        <mc:Fallback xmlns="">
          <p:sp>
            <p:nvSpPr>
              <p:cNvPr id="18" name="Tekstvak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90224" y="3786746"/>
                <a:ext cx="3061993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vak 24"/>
          <p:cNvSpPr txBox="1"/>
          <p:nvPr/>
        </p:nvSpPr>
        <p:spPr>
          <a:xfrm rot="11815169" flipH="1" flipV="1">
            <a:off x="1246581" y="2042447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6" name="Tekstvak 25"/>
          <p:cNvSpPr txBox="1"/>
          <p:nvPr/>
        </p:nvSpPr>
        <p:spPr>
          <a:xfrm rot="9706109" flipH="1" flipV="1">
            <a:off x="1930884" y="2060069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7" name="Tekstvak 26"/>
          <p:cNvSpPr txBox="1"/>
          <p:nvPr/>
        </p:nvSpPr>
        <p:spPr>
          <a:xfrm rot="11815169" flipH="1" flipV="1">
            <a:off x="1029760" y="3077775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8" name="Cirkel 27"/>
          <p:cNvSpPr/>
          <p:nvPr/>
        </p:nvSpPr>
        <p:spPr>
          <a:xfrm rot="21543585">
            <a:off x="1920657" y="2863355"/>
            <a:ext cx="1010617" cy="948724"/>
          </a:xfrm>
          <a:prstGeom prst="pie">
            <a:avLst>
              <a:gd name="adj1" fmla="val 10879131"/>
              <a:gd name="adj2" fmla="val 1515270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919667" y="2998063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65</a:t>
            </a:r>
            <a:r>
              <a:rPr lang="nl-NL" sz="1400" baseline="30000" dirty="0">
                <a:solidFill>
                  <a:schemeClr val="bg1"/>
                </a:solidFill>
              </a:rPr>
              <a:t>o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 rot="11815169" flipH="1" flipV="1">
            <a:off x="2117454" y="3095020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3" name="Gelijkbenige driehoek 32"/>
          <p:cNvSpPr/>
          <p:nvPr/>
        </p:nvSpPr>
        <p:spPr>
          <a:xfrm>
            <a:off x="1076896" y="1196453"/>
            <a:ext cx="1365412" cy="2153653"/>
          </a:xfrm>
          <a:prstGeom prst="triangl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/>
        </p:nvSpPr>
        <p:spPr>
          <a:xfrm rot="413210">
            <a:off x="9293849" y="487768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120</a:t>
            </a:r>
          </a:p>
          <a:p>
            <a:pPr algn="ctr"/>
            <a:r>
              <a:rPr lang="nl-NL" dirty="0"/>
              <a:t>opgave  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el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1714771"/>
                  </p:ext>
                </p:extLst>
              </p:nvPr>
            </p:nvGraphicFramePr>
            <p:xfrm>
              <a:off x="406909" y="5137302"/>
              <a:ext cx="8119872" cy="1460027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69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816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sz="1800" b="0" i="1" dirty="0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baseline="0" dirty="0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nl-NL" sz="1800" b="0" i="1" baseline="0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dirty="0" smtClean="0">
                                    <a:latin typeface="Cambria Math"/>
                                  </a:rPr>
                                  <m:t>𝑏𝑎𝑠𝑖𝑠h𝑜𝑒𝑘𝑒𝑛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180 – 65 – 65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50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</m:oMath>
                            </m:oMathPara>
                          </a14:m>
                          <a:endParaRPr lang="nl-NL" sz="1800" baseline="30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smtClean="0">
                                    <a:latin typeface="Cambria Math"/>
                                    <a:ea typeface="Cambria Math"/>
                                  </a:rPr>
                                  <m:t>h𝑜𝑒𝑘𝑒𝑛𝑠𝑜𝑚</m:t>
                                </m:r>
                                <m:r>
                                  <a:rPr lang="nl-NL" sz="180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nl-NL" sz="1800" i="1" smtClean="0">
                                    <a:latin typeface="Cambria Math"/>
                                    <a:ea typeface="Cambria Math"/>
                                  </a:rPr>
                                  <m:t>𝑑𝑟𝑖𝑒h𝑜𝑒𝑘</m:t>
                                </m:r>
                              </m:oMath>
                            </m:oMathPara>
                          </a14:m>
                          <a:endParaRPr lang="nl-NL" sz="2800" dirty="0">
                            <a:ea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el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1714771"/>
                  </p:ext>
                </p:extLst>
              </p:nvPr>
            </p:nvGraphicFramePr>
            <p:xfrm>
              <a:off x="406909" y="5137302"/>
              <a:ext cx="8119872" cy="1460027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69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816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662" t="-103704" r="-410266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317188" t="-103704" r="-285417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48609" t="-103704" r="-1670" b="-1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2662" t="-203704" r="-410266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79646" t="-203704" r="-218289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317188" t="-203704" r="-285417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148609" t="-203704" r="-1670" b="-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hthoek 36"/>
          <p:cNvSpPr/>
          <p:nvPr/>
        </p:nvSpPr>
        <p:spPr>
          <a:xfrm>
            <a:off x="620429" y="5651695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4138333" y="5662106"/>
            <a:ext cx="920880" cy="405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5333383" y="5666736"/>
            <a:ext cx="2057016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659291" y="6164850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2109060" y="6170098"/>
            <a:ext cx="1876370" cy="4056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4172202" y="6170099"/>
            <a:ext cx="920880" cy="405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5333386" y="6171148"/>
            <a:ext cx="2192511" cy="359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5" grpId="0"/>
      <p:bldP spid="26" grpId="0"/>
      <p:bldP spid="27" grpId="0"/>
      <p:bldP spid="28" grpId="0" animBg="1"/>
      <p:bldP spid="29" grpId="0"/>
      <p:bldP spid="30" grpId="0"/>
      <p:bldP spid="33" grpId="0" animBg="1"/>
      <p:bldP spid="35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ep 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3" name="Rechthoek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77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153988" y="945296"/>
              <a:ext cx="8836024" cy="5868253"/>
            </a:xfrm>
            <a:prstGeom prst="rect">
              <a:avLst/>
            </a:prstGeom>
            <a:solidFill>
              <a:srgbClr val="CCE8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839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911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Afbeelding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574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Afbeelding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617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Afbeelding 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3" name="Tekstvak 8"/>
            <p:cNvSpPr txBox="1">
              <a:spLocks noChangeArrowheads="1"/>
            </p:cNvSpPr>
            <p:nvPr/>
          </p:nvSpPr>
          <p:spPr bwMode="auto">
            <a:xfrm>
              <a:off x="133350" y="199719"/>
              <a:ext cx="57875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CCE8F3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Zelfstandig werken</a:t>
              </a:r>
              <a:r>
                <a:rPr kumimoji="0" lang="nl-NL" altLang="nl-NL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EBF1DE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6400" y="106363"/>
              <a:ext cx="2046287" cy="625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22" name="Rechthoek 21"/>
          <p:cNvSpPr/>
          <p:nvPr/>
        </p:nvSpPr>
        <p:spPr>
          <a:xfrm>
            <a:off x="8600399" y="1365734"/>
            <a:ext cx="3136517" cy="4715767"/>
          </a:xfrm>
          <a:prstGeom prst="rect">
            <a:avLst/>
          </a:prstGeom>
          <a:solidFill>
            <a:srgbClr val="CCE8F3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8619649" y="2011452"/>
            <a:ext cx="3117267" cy="406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 is stil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 je een vraag hebt kun je: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Zoeken in je boek          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Zoeken in je schrift        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vraag even overslaan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minuten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kstvak 8"/>
          <p:cNvSpPr txBox="1">
            <a:spLocks noChangeArrowheads="1"/>
          </p:cNvSpPr>
          <p:nvPr/>
        </p:nvSpPr>
        <p:spPr bwMode="auto">
          <a:xfrm>
            <a:off x="8596242" y="1464228"/>
            <a:ext cx="2977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1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Zelfstandig werken 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03611" y="1664283"/>
            <a:ext cx="7642865" cy="92333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maken:   50, 55 t/m 57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62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03611" y="1664283"/>
            <a:ext cx="7642865" cy="92333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maken:   50, 55 t/m 57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62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99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00185" y="-19664"/>
            <a:ext cx="3295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rgbClr val="9BBB59">
                    <a:lumMod val="20000"/>
                    <a:lumOff val="80000"/>
                  </a:srgbClr>
                </a:solidFill>
                <a:latin typeface="Arial Black" pitchFamily="34" charset="0"/>
              </a:rPr>
              <a:t>Rekenen </a:t>
            </a:r>
          </a:p>
        </p:txBody>
      </p:sp>
      <p:sp>
        <p:nvSpPr>
          <p:cNvPr id="11" name="Tekstvak 10"/>
          <p:cNvSpPr txBox="1"/>
          <p:nvPr/>
        </p:nvSpPr>
        <p:spPr>
          <a:xfrm rot="10800000" flipH="1" flipV="1">
            <a:off x="3418044" y="2665444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2" name="Tekstvak 11"/>
          <p:cNvSpPr txBox="1"/>
          <p:nvPr/>
        </p:nvSpPr>
        <p:spPr>
          <a:xfrm rot="10800000" flipH="1" flipV="1">
            <a:off x="6027539" y="857502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3" name="Tekstvak 12"/>
          <p:cNvSpPr txBox="1"/>
          <p:nvPr/>
        </p:nvSpPr>
        <p:spPr>
          <a:xfrm rot="10800000" flipH="1" flipV="1">
            <a:off x="6632333" y="2658152"/>
            <a:ext cx="5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 rot="10800000" flipH="1" flipV="1">
                <a:off x="7102530" y="1834447"/>
                <a:ext cx="3061993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</a:rPr>
                  <a:t> </a:t>
                </a:r>
                <a:r>
                  <a:rPr lang="nl-NL" sz="2400" dirty="0">
                    <a:solidFill>
                      <a:prstClr val="black"/>
                    </a:solidFill>
                  </a:rPr>
                  <a:t>A</a:t>
                </a:r>
                <a:r>
                  <a:rPr lang="nl-NL" sz="24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nl-NL" sz="2400" dirty="0">
                    <a:solidFill>
                      <a:prstClr val="black"/>
                    </a:solidFill>
                  </a:rPr>
                  <a:t> = 142</a:t>
                </a:r>
                <a:r>
                  <a:rPr lang="nl-NL" sz="2400" baseline="30000" dirty="0">
                    <a:solidFill>
                      <a:prstClr val="black"/>
                    </a:solidFill>
                  </a:rPr>
                  <a:t>o</a:t>
                </a:r>
                <a:r>
                  <a:rPr lang="nl-NL" sz="2400" dirty="0">
                    <a:solidFill>
                      <a:prstClr val="black"/>
                    </a:solidFill>
                  </a:rPr>
                  <a:t> en </a:t>
                </a:r>
                <a:r>
                  <a:rPr lang="nl-NL" sz="2400" i="1" dirty="0">
                    <a:solidFill>
                      <a:prstClr val="black"/>
                    </a:solidFill>
                  </a:rPr>
                  <a:t>AB = AC</a:t>
                </a:r>
                <a:endParaRPr lang="nl-NL" sz="2400" baseline="30000" dirty="0">
                  <a:solidFill>
                    <a:prstClr val="black"/>
                  </a:solidFill>
                </a:endParaRPr>
              </a:p>
              <a:p>
                <a:r>
                  <a:rPr lang="nl-NL" sz="2400" dirty="0">
                    <a:solidFill>
                      <a:prstClr val="black"/>
                    </a:solidFill>
                  </a:rPr>
                  <a:t>Bereken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</a:rPr>
                  <a:t> C</a:t>
                </a:r>
                <a:r>
                  <a:rPr lang="nl-NL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7102530" y="1834447"/>
                <a:ext cx="306199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Gelijkbenige driehoek 31"/>
          <p:cNvSpPr/>
          <p:nvPr/>
        </p:nvSpPr>
        <p:spPr>
          <a:xfrm flipH="1">
            <a:off x="3631807" y="1228811"/>
            <a:ext cx="3047661" cy="1490717"/>
          </a:xfrm>
          <a:prstGeom prst="triangle">
            <a:avLst>
              <a:gd name="adj" fmla="val 14013"/>
            </a:avLst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cxnSp>
        <p:nvCxnSpPr>
          <p:cNvPr id="37" name="Rechte verbindingslijn 36"/>
          <p:cNvCxnSpPr/>
          <p:nvPr/>
        </p:nvCxnSpPr>
        <p:spPr>
          <a:xfrm flipH="1">
            <a:off x="1750243" y="2714713"/>
            <a:ext cx="2150938" cy="0"/>
          </a:xfrm>
          <a:prstGeom prst="line">
            <a:avLst/>
          </a:prstGeom>
          <a:ln w="38100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125684" y="245096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C0504D"/>
                </a:solidFill>
              </a:rPr>
              <a:t>II</a:t>
            </a:r>
          </a:p>
        </p:txBody>
      </p:sp>
      <p:sp>
        <p:nvSpPr>
          <p:cNvPr id="39" name="Tekstvak 38"/>
          <p:cNvSpPr txBox="1"/>
          <p:nvPr/>
        </p:nvSpPr>
        <p:spPr>
          <a:xfrm rot="19742193">
            <a:off x="5017951" y="1561349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C0504D"/>
                </a:solidFill>
              </a:rPr>
              <a:t>II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3456068" y="2201435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>
                <a:solidFill>
                  <a:prstClr val="black"/>
                </a:solidFill>
              </a:rPr>
              <a:t>1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3934412" y="2264428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5000" dirty="0">
                <a:solidFill>
                  <a:prstClr val="black"/>
                </a:solidFill>
              </a:rPr>
              <a:t>2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22" name="Cirkel 21"/>
          <p:cNvSpPr/>
          <p:nvPr/>
        </p:nvSpPr>
        <p:spPr>
          <a:xfrm rot="21543585">
            <a:off x="3135928" y="2211516"/>
            <a:ext cx="1010617" cy="948724"/>
          </a:xfrm>
          <a:prstGeom prst="pie">
            <a:avLst>
              <a:gd name="adj1" fmla="val 10815302"/>
              <a:gd name="adj2" fmla="val 1981117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304616" y="232153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142</a:t>
            </a:r>
            <a:r>
              <a:rPr lang="nl-NL" baseline="30000" dirty="0">
                <a:solidFill>
                  <a:prstClr val="white"/>
                </a:solidFill>
              </a:rPr>
              <a:t>o</a:t>
            </a:r>
            <a:endParaRPr lang="nl-NL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239529"/>
                  </p:ext>
                </p:extLst>
              </p:nvPr>
            </p:nvGraphicFramePr>
            <p:xfrm>
              <a:off x="1847850" y="3420513"/>
              <a:ext cx="8119872" cy="1949866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1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84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nl-NL" sz="1800" i="1" baseline="-2500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180 − 142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38</m:t>
                                </m:r>
                                <m:r>
                                  <a:rPr lang="nl-NL" sz="1800" i="1" baseline="30000" dirty="0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𝐺𝑒𝑠𝑡𝑟𝑒𝑘𝑡𝑒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h𝑜𝑒𝑘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+ ∠ 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180 – 38 =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/>
                                  </a:rPr>
                                  <m:t>142</m:t>
                                </m:r>
                                <m:r>
                                  <a:rPr lang="nl-NL" sz="1800" i="1" baseline="30000" dirty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𝐻𝑜𝑒𝑘𝑒𝑛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𝑠𝑜𝑚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nl-NL" i="1" dirty="0" smtClean="0">
                                    <a:latin typeface="Cambria Math"/>
                                  </a:rPr>
                                  <m:t>𝑑𝑟𝑖𝑒h𝑜𝑒𝑘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142 :  2  =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71 </m:t>
                                </m:r>
                                <m:r>
                                  <a:rPr lang="nl-NL" sz="1800" i="1" baseline="30000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nl-NL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i="1" dirty="0" smtClean="0">
                                    <a:latin typeface="Cambria Math"/>
                                  </a:rPr>
                                  <m:t>𝐵𝑎𝑠𝑖𝑠h𝑜𝑒𝑘𝑒𝑛</m:t>
                                </m:r>
                              </m:oMath>
                            </m:oMathPara>
                          </a14:m>
                          <a:endParaRPr lang="nl-NL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239529"/>
                  </p:ext>
                </p:extLst>
              </p:nvPr>
            </p:nvGraphicFramePr>
            <p:xfrm>
              <a:off x="1847850" y="3420513"/>
              <a:ext cx="8119872" cy="1949866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02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1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84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0349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Welke</a:t>
                          </a:r>
                          <a:r>
                            <a:rPr lang="nl-NL" baseline="0" dirty="0"/>
                            <a:t> hoek?</a:t>
                          </a:r>
                          <a:endParaRPr lang="nl-N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berekening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antwoord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want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42" t="-105000" r="-409886" b="-2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99632" t="-105000" r="-296324" b="-2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87302" t="-105000" r="-326455" b="-2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20197" t="-105000" r="-1314" b="-2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42" t="-202469" r="-409886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9632" t="-202469" r="-296324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87302" t="-202469" r="-326455" b="-1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20197" t="-202469" r="-1314" b="-1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983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42" t="-306250" r="-409886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9632" t="-306250" r="-296324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87302" t="-306250" r="-326455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20197" t="-306250" r="-1314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hthoek 3"/>
          <p:cNvSpPr/>
          <p:nvPr/>
        </p:nvSpPr>
        <p:spPr>
          <a:xfrm>
            <a:off x="2072370" y="3953874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3549686" y="3936399"/>
            <a:ext cx="1393003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5155636" y="3936400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6316820" y="3937449"/>
            <a:ext cx="2057016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1932360" y="4397329"/>
            <a:ext cx="1393497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555134" y="4431687"/>
            <a:ext cx="1393003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5177412" y="4431688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6338596" y="4432737"/>
            <a:ext cx="2484275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1929769" y="4898607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3563298" y="4921527"/>
            <a:ext cx="1393003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5169248" y="4921528"/>
            <a:ext cx="1058314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6298795" y="4933169"/>
            <a:ext cx="2057016" cy="404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3" name="Rechthoek 42"/>
          <p:cNvSpPr/>
          <p:nvPr/>
        </p:nvSpPr>
        <p:spPr>
          <a:xfrm rot="413210">
            <a:off x="9146957" y="864496"/>
            <a:ext cx="2525589" cy="695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121</a:t>
            </a:r>
          </a:p>
          <a:p>
            <a:pPr algn="ctr"/>
            <a:r>
              <a:rPr lang="nl-NL" dirty="0"/>
              <a:t>opgave  65</a:t>
            </a:r>
          </a:p>
        </p:txBody>
      </p:sp>
    </p:spTree>
    <p:extLst>
      <p:ext uri="{BB962C8B-B14F-4D97-AF65-F5344CB8AC3E}">
        <p14:creationId xmlns:p14="http://schemas.microsoft.com/office/powerpoint/2010/main" val="40718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2" grpId="0" animBg="1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42" grpId="0" animBg="1"/>
      <p:bldP spid="42" grpId="1" animBg="1"/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ep 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3" name="Rechthoek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77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</a:t>
              </a: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153988" y="945296"/>
              <a:ext cx="8836024" cy="5868253"/>
            </a:xfrm>
            <a:prstGeom prst="rect">
              <a:avLst/>
            </a:prstGeom>
            <a:solidFill>
              <a:srgbClr val="CCE8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34839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911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Afbeelding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574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Afbeelding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617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Afbeelding 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813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3" name="Tekstvak 8"/>
            <p:cNvSpPr txBox="1">
              <a:spLocks noChangeArrowheads="1"/>
            </p:cNvSpPr>
            <p:nvPr/>
          </p:nvSpPr>
          <p:spPr bwMode="auto">
            <a:xfrm>
              <a:off x="133350" y="199719"/>
              <a:ext cx="57875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CCE8F3"/>
                  </a:solidFill>
                  <a:effectLst/>
                  <a:uLnTx/>
                  <a:uFillTx/>
                  <a:latin typeface="Arial Black" pitchFamily="34" charset="0"/>
                </a:rPr>
                <a:t>Zelfstandig werken</a:t>
              </a:r>
              <a:r>
                <a:rPr kumimoji="0" lang="nl-NL" altLang="nl-NL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EBF1DE"/>
                  </a:solidFill>
                  <a:effectLst/>
                  <a:uLnTx/>
                  <a:uFillTx/>
                  <a:latin typeface="Arial Black" pitchFamily="34" charset="0"/>
                </a:rPr>
                <a:t> 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6400" y="106363"/>
              <a:ext cx="2046287" cy="625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22" name="Rechthoek 21"/>
          <p:cNvSpPr/>
          <p:nvPr/>
        </p:nvSpPr>
        <p:spPr>
          <a:xfrm>
            <a:off x="8600399" y="1365734"/>
            <a:ext cx="3136517" cy="4715767"/>
          </a:xfrm>
          <a:prstGeom prst="rect">
            <a:avLst/>
          </a:prstGeom>
          <a:solidFill>
            <a:srgbClr val="CCE8F3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8619649" y="2011452"/>
            <a:ext cx="3117267" cy="406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</a:rPr>
              <a:t>Het is stil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</a:rPr>
              <a:t>Als je een vraag hebt kun je: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</a:rPr>
              <a:t>Zoeken in je boek          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</a:rPr>
              <a:t>Zoeken in je schrift        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</a:rPr>
              <a:t>De vraag even overslaan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</a:rPr>
              <a:t>10 minuten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</a:endParaRPr>
          </a:p>
        </p:txBody>
      </p:sp>
      <p:sp>
        <p:nvSpPr>
          <p:cNvPr id="25" name="Tekstvak 8"/>
          <p:cNvSpPr txBox="1">
            <a:spLocks noChangeArrowheads="1"/>
          </p:cNvSpPr>
          <p:nvPr/>
        </p:nvSpPr>
        <p:spPr bwMode="auto">
          <a:xfrm>
            <a:off x="8596242" y="1464228"/>
            <a:ext cx="2977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1" u="none" strike="noStrike" kern="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Arial Black" pitchFamily="34" charset="0"/>
              </a:rPr>
              <a:t>Zelfstandig werken 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03611" y="1664283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solidFill>
                  <a:prstClr val="black"/>
                </a:solidFill>
                <a:latin typeface="Arial"/>
              </a:rPr>
              <a:t>	maken:   66 en 67</a:t>
            </a:r>
          </a:p>
          <a:p>
            <a:pPr>
              <a:lnSpc>
                <a:spcPts val="2400"/>
              </a:lnSpc>
            </a:pPr>
            <a:endParaRPr lang="nl-NL" sz="2400" b="1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400" b="1" dirty="0">
                <a:solidFill>
                  <a:prstClr val="black"/>
                </a:solidFill>
                <a:latin typeface="Arial"/>
              </a:rPr>
              <a:t>           vwo:  68 en 69 ook maken</a:t>
            </a:r>
          </a:p>
          <a:p>
            <a:pPr>
              <a:lnSpc>
                <a:spcPts val="2400"/>
              </a:lnSpc>
            </a:pPr>
            <a:endParaRPr lang="nl-NL" sz="24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581426" y="1911775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solidFill>
                  <a:prstClr val="black"/>
                </a:solidFill>
                <a:latin typeface="Arial"/>
              </a:rPr>
              <a:t>	maken:   50, 55 t/m 58, 62, 66 en 67</a:t>
            </a:r>
          </a:p>
          <a:p>
            <a:pPr>
              <a:lnSpc>
                <a:spcPts val="2400"/>
              </a:lnSpc>
            </a:pPr>
            <a:endParaRPr lang="nl-NL" sz="2400" b="1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400" b="1" dirty="0">
                <a:solidFill>
                  <a:prstClr val="black"/>
                </a:solidFill>
                <a:latin typeface="Arial"/>
              </a:rPr>
              <a:t>           vwo:  68 en 69 ook maken</a:t>
            </a:r>
          </a:p>
          <a:p>
            <a:pPr>
              <a:lnSpc>
                <a:spcPts val="2400"/>
              </a:lnSpc>
            </a:pPr>
            <a:endParaRPr lang="nl-NL" sz="24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135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>
            <a:off x="462013" y="857250"/>
            <a:ext cx="11424443" cy="5030788"/>
          </a:xfrm>
          <a:prstGeom prst="rect">
            <a:avLst/>
          </a:prstGeom>
          <a:solidFill>
            <a:srgbClr val="CCE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491301" y="1769937"/>
            <a:ext cx="11424443" cy="406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2" y="1253599"/>
            <a:ext cx="256381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88" y="1016000"/>
            <a:ext cx="13922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fbeelding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345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Afbeelding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682" y="6103938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fbeelding 28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432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Afbeelding 29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007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kstvak 31">
            <a:hlinkClick r:id="" action="ppaction://customshow?id=1&amp;return=true"/>
          </p:cNvPr>
          <p:cNvSpPr txBox="1">
            <a:spLocks noChangeArrowheads="1"/>
          </p:cNvSpPr>
          <p:nvPr/>
        </p:nvSpPr>
        <p:spPr bwMode="auto">
          <a:xfrm>
            <a:off x="1847850" y="6103938"/>
            <a:ext cx="674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klassikaal</a:t>
            </a:r>
          </a:p>
        </p:txBody>
      </p:sp>
      <p:sp>
        <p:nvSpPr>
          <p:cNvPr id="43" name="Tekstvak 32">
            <a:hlinkClick r:id="" action="ppaction://customshow?id=2&amp;return=true"/>
          </p:cNvPr>
          <p:cNvSpPr txBox="1">
            <a:spLocks noChangeArrowheads="1"/>
          </p:cNvSpPr>
          <p:nvPr/>
        </p:nvSpPr>
        <p:spPr bwMode="auto">
          <a:xfrm>
            <a:off x="2403475" y="6105526"/>
            <a:ext cx="1106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zelfstandig werken</a:t>
            </a:r>
          </a:p>
        </p:txBody>
      </p:sp>
      <p:sp>
        <p:nvSpPr>
          <p:cNvPr id="44" name="Tekstvak 33">
            <a:hlinkClick r:id="" action="ppaction://customshow?id=3&amp;return=true"/>
          </p:cNvPr>
          <p:cNvSpPr txBox="1">
            <a:spLocks noChangeArrowheads="1"/>
          </p:cNvSpPr>
          <p:nvPr/>
        </p:nvSpPr>
        <p:spPr bwMode="auto">
          <a:xfrm>
            <a:off x="3408364" y="6103938"/>
            <a:ext cx="866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samenwerken</a:t>
            </a:r>
          </a:p>
        </p:txBody>
      </p:sp>
      <p:sp>
        <p:nvSpPr>
          <p:cNvPr id="45" name="Tekstvak 34">
            <a:hlinkClick r:id="" action="ppaction://customshow?id=4&amp;return=true"/>
          </p:cNvPr>
          <p:cNvSpPr txBox="1">
            <a:spLocks noChangeArrowheads="1"/>
          </p:cNvSpPr>
          <p:nvPr/>
        </p:nvSpPr>
        <p:spPr bwMode="auto">
          <a:xfrm>
            <a:off x="4159250" y="6103938"/>
            <a:ext cx="71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re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flec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te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ren</a:t>
            </a:r>
          </a:p>
        </p:txBody>
      </p:sp>
      <p:sp>
        <p:nvSpPr>
          <p:cNvPr id="46" name="Tekstvak 35">
            <a:hlinkClick r:id="" action="ppaction://customshow?id=5&amp;return=true"/>
          </p:cNvPr>
          <p:cNvSpPr txBox="1">
            <a:spLocks noChangeArrowheads="1"/>
          </p:cNvSpPr>
          <p:nvPr/>
        </p:nvSpPr>
        <p:spPr bwMode="auto">
          <a:xfrm>
            <a:off x="4768851" y="6103938"/>
            <a:ext cx="708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do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or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zet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ten</a:t>
            </a:r>
          </a:p>
        </p:txBody>
      </p:sp>
      <p:sp>
        <p:nvSpPr>
          <p:cNvPr id="47" name="Tekstvak 36">
            <a:hlinkClick r:id="" action="ppaction://customshow?id=6&amp;return=true"/>
          </p:cNvPr>
          <p:cNvSpPr txBox="1">
            <a:spLocks noChangeArrowheads="1"/>
          </p:cNvSpPr>
          <p:nvPr/>
        </p:nvSpPr>
        <p:spPr bwMode="auto">
          <a:xfrm>
            <a:off x="5389564" y="6103938"/>
            <a:ext cx="1576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ver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ant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woor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de</a:t>
            </a: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lijk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heid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 ne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men</a:t>
            </a:r>
          </a:p>
        </p:txBody>
      </p:sp>
      <p:grpSp>
        <p:nvGrpSpPr>
          <p:cNvPr id="48" name="Groep 47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49" name="Rechthoek 48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0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kstvak 5"/>
          <p:cNvSpPr txBox="1"/>
          <p:nvPr/>
        </p:nvSpPr>
        <p:spPr>
          <a:xfrm>
            <a:off x="2260930" y="2281391"/>
            <a:ext cx="6242527" cy="61555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400" b="1" dirty="0">
                <a:latin typeface="Arial"/>
                <a:cs typeface="Arial"/>
              </a:rPr>
              <a:t>Repetitie H3: leren samenvatting</a:t>
            </a:r>
          </a:p>
          <a:p>
            <a:pPr>
              <a:lnSpc>
                <a:spcPts val="2400"/>
              </a:lnSpc>
            </a:pPr>
            <a:r>
              <a:rPr lang="nl-NL" sz="2400" b="1" dirty="0">
                <a:solidFill>
                  <a:srgbClr val="0077B3"/>
                </a:solidFill>
                <a:latin typeface="Arial"/>
                <a:cs typeface="Arial"/>
              </a:rPr>
              <a:t>                       oefenen D-toets. </a:t>
            </a:r>
            <a:r>
              <a:rPr lang="nl-NL" b="1" dirty="0">
                <a:solidFill>
                  <a:srgbClr val="0077B3"/>
                </a:solidFill>
                <a:latin typeface="Arial"/>
                <a:cs typeface="Arial"/>
              </a:rPr>
              <a:t>Nakijken op </a:t>
            </a:r>
            <a:r>
              <a:rPr lang="nl-NL" b="1" dirty="0" err="1">
                <a:solidFill>
                  <a:srgbClr val="0077B3"/>
                </a:solidFill>
                <a:latin typeface="Arial"/>
                <a:cs typeface="Arial"/>
              </a:rPr>
              <a:t>elo</a:t>
            </a:r>
            <a:endParaRPr lang="nl-NL" sz="1600" dirty="0">
              <a:solidFill>
                <a:srgbClr val="0077B3"/>
              </a:solidFill>
              <a:latin typeface="Arial"/>
              <a:cs typeface="Arial"/>
            </a:endParaRP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847851" y="231633"/>
            <a:ext cx="302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1HV  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wiskunde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pic>
        <p:nvPicPr>
          <p:cNvPr id="20" name="Picture 2" descr="http://wiskundeacademie.nl/wp-content/uploads/2013/02/logoserie-WiskundeAcademie.png">
            <a:hlinkClick r:id="rId10" tooltip="Wiskunde Academi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85" y="3910466"/>
            <a:ext cx="1219201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462013" y="857250"/>
            <a:ext cx="11424443" cy="503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847851" y="231633"/>
            <a:ext cx="4466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Oefenvragen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sp>
        <p:nvSpPr>
          <p:cNvPr id="2" name="Rechthoek 1"/>
          <p:cNvSpPr/>
          <p:nvPr/>
        </p:nvSpPr>
        <p:spPr>
          <a:xfrm>
            <a:off x="2185441" y="1265181"/>
            <a:ext cx="7848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Bereken de hoek tussen de wijzers om 8.30 uur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225295" y="2511552"/>
            <a:ext cx="714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Grote wijzer: 30 x 6 = 180</a:t>
            </a:r>
            <a:r>
              <a:rPr lang="nl-NL" sz="2800" dirty="0">
                <a:latin typeface="Cambria Math"/>
                <a:ea typeface="Cambria Math"/>
              </a:rPr>
              <a:t>°      					</a:t>
            </a:r>
            <a:r>
              <a:rPr lang="nl-NL" sz="2800" dirty="0">
                <a:solidFill>
                  <a:srgbClr val="FF0000"/>
                </a:solidFill>
                <a:latin typeface="Cambria Math"/>
                <a:ea typeface="Cambria Math"/>
              </a:rPr>
              <a:t>2p</a:t>
            </a:r>
            <a:endParaRPr lang="nl-NL" sz="2800" dirty="0"/>
          </a:p>
        </p:txBody>
      </p:sp>
      <p:sp>
        <p:nvSpPr>
          <p:cNvPr id="23" name="Tekstvak 22"/>
          <p:cNvSpPr txBox="1"/>
          <p:nvPr/>
        </p:nvSpPr>
        <p:spPr>
          <a:xfrm>
            <a:off x="2319921" y="3435585"/>
            <a:ext cx="70471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kleine wijzer: 8 x 30 + 30  </a:t>
            </a:r>
            <a:r>
              <a:rPr lang="nl-NL" sz="2800" dirty="0">
                <a:latin typeface="Cambria Math"/>
                <a:ea typeface="Cambria Math"/>
              </a:rPr>
              <a:t>  </a:t>
            </a:r>
            <a:r>
              <a:rPr lang="nl-NL" sz="2800" dirty="0"/>
              <a:t>x  ½ = 255</a:t>
            </a:r>
            <a:r>
              <a:rPr lang="nl-NL" sz="2800" dirty="0">
                <a:latin typeface="Cambria Math"/>
                <a:ea typeface="Cambria Math"/>
              </a:rPr>
              <a:t> °      	</a:t>
            </a:r>
            <a:r>
              <a:rPr lang="nl-NL" sz="2800" dirty="0">
                <a:solidFill>
                  <a:srgbClr val="FF0000"/>
                </a:solidFill>
                <a:latin typeface="Cambria Math"/>
                <a:ea typeface="Cambria Math"/>
              </a:rPr>
              <a:t>4p</a:t>
            </a:r>
          </a:p>
          <a:p>
            <a:r>
              <a:rPr lang="nl-NL" sz="2800" dirty="0"/>
              <a:t>                         </a:t>
            </a:r>
            <a:r>
              <a:rPr lang="nl-NL" sz="2800" dirty="0">
                <a:latin typeface="Cambria Math"/>
                <a:ea typeface="Cambria Math"/>
              </a:rPr>
              <a:t>			</a:t>
            </a:r>
            <a:endParaRPr lang="nl-NL" sz="2800" dirty="0">
              <a:solidFill>
                <a:srgbClr val="FF0000"/>
              </a:solidFill>
              <a:latin typeface="Cambria Math"/>
              <a:ea typeface="Cambria Math"/>
            </a:endParaRPr>
          </a:p>
          <a:p>
            <a:endParaRPr lang="nl-NL" sz="2800" dirty="0"/>
          </a:p>
        </p:txBody>
      </p:sp>
      <p:sp>
        <p:nvSpPr>
          <p:cNvPr id="24" name="Tekstvak 23"/>
          <p:cNvSpPr txBox="1"/>
          <p:nvPr/>
        </p:nvSpPr>
        <p:spPr>
          <a:xfrm>
            <a:off x="2272608" y="4558969"/>
            <a:ext cx="714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255 – 180 =  75</a:t>
            </a:r>
            <a:r>
              <a:rPr lang="nl-NL" sz="2800" dirty="0">
                <a:latin typeface="Cambria Math"/>
                <a:ea typeface="Cambria Math"/>
              </a:rPr>
              <a:t>°      								</a:t>
            </a:r>
            <a:r>
              <a:rPr lang="nl-NL" sz="2800" dirty="0">
                <a:solidFill>
                  <a:srgbClr val="FF0000"/>
                </a:solidFill>
                <a:latin typeface="Cambria Math"/>
                <a:ea typeface="Cambria Math"/>
              </a:rPr>
              <a:t>2p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11017725" y="943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grpSp>
        <p:nvGrpSpPr>
          <p:cNvPr id="26" name="Groep 25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31" name="Rechthoek 30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5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168" y="943237"/>
            <a:ext cx="1392877" cy="683298"/>
          </a:xfrm>
          <a:prstGeom prst="rect">
            <a:avLst/>
          </a:prstGeom>
        </p:spPr>
      </p:pic>
      <p:pic>
        <p:nvPicPr>
          <p:cNvPr id="27" name="Afbeelding 26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794" y="5409338"/>
            <a:ext cx="432000" cy="432000"/>
          </a:xfrm>
          <a:prstGeom prst="rect">
            <a:avLst/>
          </a:prstGeom>
        </p:spPr>
      </p:pic>
      <p:pic>
        <p:nvPicPr>
          <p:cNvPr id="28" name="Afbeelding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57" y="5409338"/>
            <a:ext cx="432000" cy="432000"/>
          </a:xfrm>
          <a:prstGeom prst="rect">
            <a:avLst/>
          </a:prstGeom>
        </p:spPr>
      </p:pic>
      <p:pic>
        <p:nvPicPr>
          <p:cNvPr id="29" name="Afbeelding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500" y="5409338"/>
            <a:ext cx="432000" cy="432000"/>
          </a:xfrm>
          <a:prstGeom prst="rect">
            <a:avLst/>
          </a:prstGeom>
        </p:spPr>
      </p:pic>
      <p:pic>
        <p:nvPicPr>
          <p:cNvPr id="30" name="Afbeelding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3275" y="5409338"/>
            <a:ext cx="432000" cy="432000"/>
          </a:xfrm>
          <a:prstGeom prst="rect">
            <a:avLst/>
          </a:prstGeom>
        </p:spPr>
      </p:pic>
      <p:sp>
        <p:nvSpPr>
          <p:cNvPr id="32" name="Tekstvak 31">
            <a:hlinkClick r:id="" action="ppaction://customshow?id=1&amp;return=true"/>
          </p:cNvPr>
          <p:cNvSpPr txBox="1"/>
          <p:nvPr/>
        </p:nvSpPr>
        <p:spPr>
          <a:xfrm>
            <a:off x="1847851" y="540933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klassikaal</a:t>
            </a:r>
          </a:p>
        </p:txBody>
      </p:sp>
      <p:sp>
        <p:nvSpPr>
          <p:cNvPr id="33" name="Tekstvak 32">
            <a:hlinkClick r:id="" action="ppaction://customshow?id=2&amp;return=true"/>
          </p:cNvPr>
          <p:cNvSpPr txBox="1"/>
          <p:nvPr/>
        </p:nvSpPr>
        <p:spPr>
          <a:xfrm>
            <a:off x="2403290" y="5409894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zelfstandig werken</a:t>
            </a:r>
          </a:p>
        </p:txBody>
      </p:sp>
      <p:sp>
        <p:nvSpPr>
          <p:cNvPr id="34" name="Tekstvak 33">
            <a:hlinkClick r:id="" action="ppaction://customshow?id=3&amp;return=true"/>
          </p:cNvPr>
          <p:cNvSpPr txBox="1"/>
          <p:nvPr/>
        </p:nvSpPr>
        <p:spPr>
          <a:xfrm>
            <a:off x="3407896" y="5409338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samenwerken</a:t>
            </a:r>
          </a:p>
        </p:txBody>
      </p:sp>
      <p:sp>
        <p:nvSpPr>
          <p:cNvPr id="35" name="Tekstvak 34">
            <a:hlinkClick r:id="" action="ppaction://customshow?id=4&amp;return=true"/>
          </p:cNvPr>
          <p:cNvSpPr txBox="1"/>
          <p:nvPr/>
        </p:nvSpPr>
        <p:spPr>
          <a:xfrm>
            <a:off x="4159025" y="540933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flec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ren</a:t>
            </a:r>
          </a:p>
        </p:txBody>
      </p:sp>
      <p:sp>
        <p:nvSpPr>
          <p:cNvPr id="36" name="Tekstvak 35">
            <a:hlinkClick r:id="" action="ppaction://customshow?id=5&amp;return=true"/>
          </p:cNvPr>
          <p:cNvSpPr txBox="1"/>
          <p:nvPr/>
        </p:nvSpPr>
        <p:spPr>
          <a:xfrm>
            <a:off x="4768637" y="540933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zet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ten</a:t>
            </a:r>
          </a:p>
        </p:txBody>
      </p:sp>
      <p:sp>
        <p:nvSpPr>
          <p:cNvPr id="37" name="Tekstvak 36">
            <a:hlinkClick r:id="" action="ppaction://customshow?id=6&amp;return=true"/>
          </p:cNvPr>
          <p:cNvSpPr txBox="1"/>
          <p:nvPr/>
        </p:nvSpPr>
        <p:spPr>
          <a:xfrm>
            <a:off x="5389135" y="5409326"/>
            <a:ext cx="1576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ant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woor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lijk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heid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 ne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men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847851" y="231633"/>
            <a:ext cx="4466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Oefenvragen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sp>
        <p:nvSpPr>
          <p:cNvPr id="8" name="Rechthoek 7"/>
          <p:cNvSpPr/>
          <p:nvPr/>
        </p:nvSpPr>
        <p:spPr>
          <a:xfrm>
            <a:off x="548640" y="858108"/>
            <a:ext cx="11201400" cy="567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Bereken Ð</a:t>
            </a:r>
            <a:r>
              <a:rPr lang="nl-NL" i="1" dirty="0"/>
              <a:t>T</a:t>
            </a:r>
            <a:r>
              <a:rPr lang="nl-NL" baseline="-25000" dirty="0"/>
              <a:t>1, </a:t>
            </a:r>
            <a:r>
              <a:rPr lang="nl-NL" dirty="0"/>
              <a:t>Ð</a:t>
            </a:r>
            <a:r>
              <a:rPr lang="nl-NL" i="1" dirty="0"/>
              <a:t>T</a:t>
            </a:r>
            <a:r>
              <a:rPr lang="nl-NL" baseline="-25000" dirty="0"/>
              <a:t>2</a:t>
            </a:r>
            <a:r>
              <a:rPr lang="nl-NL" dirty="0"/>
              <a:t> en Ð</a:t>
            </a:r>
            <a:r>
              <a:rPr lang="nl-NL" i="1" dirty="0"/>
              <a:t>T</a:t>
            </a:r>
            <a:r>
              <a:rPr lang="nl-NL" baseline="-25000" dirty="0"/>
              <a:t>5</a:t>
            </a:r>
            <a:r>
              <a:rPr lang="nl-NL" dirty="0"/>
              <a:t>.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524000" y="-25315"/>
            <a:ext cx="13324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b="1">
                <a:latin typeface="Arial" pitchFamily="34" charset="0"/>
                <a:ea typeface="Times New Roman" pitchFamily="18" charset="0"/>
                <a:cs typeface="Times New Roman" pitchFamily="18" charset="0"/>
              </a:rPr>
              <a:t>OPGAVE 20 (NIEUW)</a:t>
            </a:r>
            <a:endParaRPr lang="nl-NL" altLang="nl-NL" sz="60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644989" y="1369731"/>
            <a:ext cx="4309388" cy="2782761"/>
            <a:chOff x="7212" y="4263"/>
            <a:chExt cx="3887" cy="2265"/>
          </a:xfrm>
        </p:grpSpPr>
        <p:pic>
          <p:nvPicPr>
            <p:cNvPr id="13321" name="Picture 9" descr="hoeken berekenen fig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" y="4263"/>
              <a:ext cx="3887" cy="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8657" y="5211"/>
              <a:ext cx="48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lang="nl-NL" altLang="nl-N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9100" y="5600"/>
              <a:ext cx="48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9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lang="nl-NL" altLang="nl-N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355" y="5480"/>
              <a:ext cx="48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9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nl-NL" altLang="nl-N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505" y="5260"/>
              <a:ext cx="48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9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lang="nl-NL" altLang="nl-N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9163" y="5260"/>
              <a:ext cx="48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9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nl-NL" altLang="nl-N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8861" y="5350"/>
              <a:ext cx="48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9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lang="nl-NL" altLang="nl-N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9626" y="5070"/>
              <a:ext cx="81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31°</a:t>
              </a:r>
              <a:endParaRPr lang="nl-NL" altLang="nl-NL" sz="3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2267611" y="1362366"/>
            <a:ext cx="2260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Bereken </a:t>
            </a:r>
          </a:p>
          <a:p>
            <a:r>
              <a:rPr lang="nl-NL" sz="2800" i="1" dirty="0"/>
              <a:t>LT</a:t>
            </a:r>
            <a:r>
              <a:rPr lang="nl-NL" sz="2800" baseline="-25000" dirty="0"/>
              <a:t>1, </a:t>
            </a:r>
            <a:r>
              <a:rPr lang="nl-NL" sz="2800" dirty="0"/>
              <a:t> </a:t>
            </a:r>
            <a:r>
              <a:rPr lang="nl-NL" sz="2800" i="1" dirty="0"/>
              <a:t>LT</a:t>
            </a:r>
            <a:r>
              <a:rPr lang="nl-NL" sz="2800" baseline="-25000" dirty="0"/>
              <a:t>2</a:t>
            </a:r>
            <a:r>
              <a:rPr lang="nl-NL" sz="2800" dirty="0"/>
              <a:t> en </a:t>
            </a:r>
            <a:r>
              <a:rPr lang="nl-NL" sz="2800" i="1" dirty="0"/>
              <a:t>LT</a:t>
            </a:r>
            <a:r>
              <a:rPr lang="nl-NL" sz="2800" baseline="-25000" dirty="0"/>
              <a:t>5</a:t>
            </a:r>
            <a:r>
              <a:rPr lang="nl-NL" sz="2800" dirty="0"/>
              <a:t>.</a:t>
            </a:r>
          </a:p>
          <a:p>
            <a:endParaRPr lang="nl-N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/>
              <p:cNvSpPr txBox="1"/>
              <p:nvPr/>
            </p:nvSpPr>
            <p:spPr>
              <a:xfrm>
                <a:off x="2171708" y="3986784"/>
                <a:ext cx="794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</a:rPr>
                      <m:t>𝐿𝑇</m:t>
                    </m:r>
                    <m:r>
                      <a:rPr lang="nl-NL" sz="2400" i="1" baseline="-25000" dirty="0">
                        <a:latin typeface="Cambria Math"/>
                      </a:rPr>
                      <m:t>2</m:t>
                    </m:r>
                    <m:r>
                      <a:rPr lang="nl-NL" sz="2400" i="1" dirty="0">
                        <a:latin typeface="Cambria Math"/>
                      </a:rPr>
                      <m:t> = 180 – 90 – 31 = 59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°     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𝑔𝑒𝑠𝑡𝑟𝑒𝑘𝑡𝑒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h𝑜𝑒𝑘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	</m:t>
                    </m:r>
                  </m:oMath>
                </a14:m>
                <a:r>
                  <a:rPr lang="nl-NL" sz="2800" dirty="0">
                    <a:latin typeface="Cambria Math"/>
                    <a:ea typeface="Cambria Math"/>
                  </a:rPr>
                  <a:t>			</a:t>
                </a:r>
                <a:r>
                  <a:rPr lang="nl-NL" sz="28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3p</a:t>
                </a:r>
                <a:endParaRPr lang="nl-NL" sz="2800" dirty="0"/>
              </a:p>
            </p:txBody>
          </p:sp>
        </mc:Choice>
        <mc:Fallback xmlns="">
          <p:sp>
            <p:nvSpPr>
              <p:cNvPr id="31" name="Tekstvak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8" y="3986784"/>
                <a:ext cx="7948086" cy="523220"/>
              </a:xfrm>
              <a:prstGeom prst="rect">
                <a:avLst/>
              </a:prstGeom>
              <a:blipFill>
                <a:blip r:embed="rId12"/>
                <a:stretch>
                  <a:fillRect t="-13953" r="-844" b="-290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vak 37"/>
              <p:cNvSpPr txBox="1"/>
              <p:nvPr/>
            </p:nvSpPr>
            <p:spPr>
              <a:xfrm>
                <a:off x="2220404" y="4662404"/>
                <a:ext cx="794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</a:rPr>
                      <m:t>𝐿𝑇</m:t>
                    </m:r>
                    <m:r>
                      <a:rPr lang="nl-NL" sz="2400" i="1" baseline="-25000" dirty="0">
                        <a:latin typeface="Cambria Math"/>
                      </a:rPr>
                      <m:t>5</m:t>
                    </m:r>
                    <m:r>
                      <a:rPr lang="nl-NL" sz="2400" i="1" dirty="0">
                        <a:latin typeface="Cambria Math"/>
                      </a:rPr>
                      <m:t> =  59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°     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𝑜𝑣𝑒𝑟𝑠𝑡𝑎𝑎𝑛𝑑𝑒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h𝑜𝑒𝑘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	</m:t>
                    </m:r>
                  </m:oMath>
                </a14:m>
                <a:r>
                  <a:rPr lang="nl-NL" sz="2800" dirty="0">
                    <a:latin typeface="Cambria Math"/>
                    <a:ea typeface="Cambria Math"/>
                  </a:rPr>
                  <a:t>							</a:t>
                </a:r>
                <a:r>
                  <a:rPr lang="nl-NL" sz="28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2p</a:t>
                </a:r>
                <a:endParaRPr lang="nl-NL" sz="2800" dirty="0"/>
              </a:p>
            </p:txBody>
          </p:sp>
        </mc:Choice>
        <mc:Fallback xmlns="">
          <p:sp>
            <p:nvSpPr>
              <p:cNvPr id="38" name="Tekstvak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404" y="4662404"/>
                <a:ext cx="7948086" cy="523220"/>
              </a:xfrm>
              <a:prstGeom prst="rect">
                <a:avLst/>
              </a:prstGeom>
              <a:blipFill>
                <a:blip r:embed="rId13"/>
                <a:stretch>
                  <a:fillRect t="-15116" r="-844" b="-290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/>
              <p:cNvSpPr txBox="1"/>
              <p:nvPr/>
            </p:nvSpPr>
            <p:spPr>
              <a:xfrm>
                <a:off x="2220404" y="5256006"/>
                <a:ext cx="794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</a:rPr>
                      <m:t>𝐿𝑇</m:t>
                    </m:r>
                    <m:r>
                      <a:rPr lang="nl-NL" sz="2400" i="1" baseline="-25000" dirty="0">
                        <a:latin typeface="Cambria Math"/>
                      </a:rPr>
                      <m:t>1</m:t>
                    </m:r>
                    <m:r>
                      <a:rPr lang="nl-NL" sz="2400" i="1" dirty="0">
                        <a:latin typeface="Cambria Math"/>
                      </a:rPr>
                      <m:t> =  180 −59=121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°     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𝑔𝑒𝑠𝑡𝑟𝑒𝑘𝑡𝑒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h𝑜𝑒𝑘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	</m:t>
                    </m:r>
                  </m:oMath>
                </a14:m>
                <a:r>
                  <a:rPr lang="nl-NL" sz="2800" dirty="0">
                    <a:latin typeface="Cambria Math"/>
                    <a:ea typeface="Cambria Math"/>
                  </a:rPr>
                  <a:t>				</a:t>
                </a:r>
                <a:r>
                  <a:rPr lang="nl-NL" sz="28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3p</a:t>
                </a:r>
                <a:endParaRPr lang="nl-NL" sz="2800" dirty="0"/>
              </a:p>
            </p:txBody>
          </p:sp>
        </mc:Choice>
        <mc:Fallback xmlns="">
          <p:sp>
            <p:nvSpPr>
              <p:cNvPr id="39" name="Tekstvak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404" y="5256006"/>
                <a:ext cx="7948086" cy="523220"/>
              </a:xfrm>
              <a:prstGeom prst="rect">
                <a:avLst/>
              </a:prstGeom>
              <a:blipFill>
                <a:blip r:embed="rId14"/>
                <a:stretch>
                  <a:fillRect t="-13953" r="-844" b="-290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hthoek 40"/>
          <p:cNvSpPr/>
          <p:nvPr/>
        </p:nvSpPr>
        <p:spPr>
          <a:xfrm>
            <a:off x="10998860" y="8581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grpSp>
        <p:nvGrpSpPr>
          <p:cNvPr id="42" name="Groep 41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43" name="Rechthoek 42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4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55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168" y="943237"/>
            <a:ext cx="1392877" cy="683298"/>
          </a:xfrm>
          <a:prstGeom prst="rect">
            <a:avLst/>
          </a:prstGeom>
        </p:spPr>
      </p:pic>
      <p:pic>
        <p:nvPicPr>
          <p:cNvPr id="27" name="Afbeelding 26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794" y="6104282"/>
            <a:ext cx="432000" cy="432000"/>
          </a:xfrm>
          <a:prstGeom prst="rect">
            <a:avLst/>
          </a:prstGeom>
        </p:spPr>
      </p:pic>
      <p:pic>
        <p:nvPicPr>
          <p:cNvPr id="28" name="Afbeelding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57" y="6104282"/>
            <a:ext cx="432000" cy="432000"/>
          </a:xfrm>
          <a:prstGeom prst="rect">
            <a:avLst/>
          </a:prstGeom>
        </p:spPr>
      </p:pic>
      <p:pic>
        <p:nvPicPr>
          <p:cNvPr id="29" name="Afbeelding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500" y="6104282"/>
            <a:ext cx="432000" cy="432000"/>
          </a:xfrm>
          <a:prstGeom prst="rect">
            <a:avLst/>
          </a:prstGeom>
        </p:spPr>
      </p:pic>
      <p:pic>
        <p:nvPicPr>
          <p:cNvPr id="30" name="Afbeelding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3275" y="6104282"/>
            <a:ext cx="432000" cy="432000"/>
          </a:xfrm>
          <a:prstGeom prst="rect">
            <a:avLst/>
          </a:prstGeom>
        </p:spPr>
      </p:pic>
      <p:sp>
        <p:nvSpPr>
          <p:cNvPr id="32" name="Tekstvak 31">
            <a:hlinkClick r:id="" action="ppaction://customshow?id=1&amp;return=true"/>
          </p:cNvPr>
          <p:cNvSpPr txBox="1"/>
          <p:nvPr/>
        </p:nvSpPr>
        <p:spPr>
          <a:xfrm>
            <a:off x="1847851" y="6104282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klassikaal</a:t>
            </a:r>
          </a:p>
        </p:txBody>
      </p:sp>
      <p:sp>
        <p:nvSpPr>
          <p:cNvPr id="33" name="Tekstvak 32">
            <a:hlinkClick r:id="" action="ppaction://customshow?id=2&amp;return=true"/>
          </p:cNvPr>
          <p:cNvSpPr txBox="1"/>
          <p:nvPr/>
        </p:nvSpPr>
        <p:spPr>
          <a:xfrm>
            <a:off x="2403290" y="6104838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zelfstandig werken</a:t>
            </a:r>
          </a:p>
        </p:txBody>
      </p:sp>
      <p:sp>
        <p:nvSpPr>
          <p:cNvPr id="34" name="Tekstvak 33">
            <a:hlinkClick r:id="" action="ppaction://customshow?id=3&amp;return=true"/>
          </p:cNvPr>
          <p:cNvSpPr txBox="1"/>
          <p:nvPr/>
        </p:nvSpPr>
        <p:spPr>
          <a:xfrm>
            <a:off x="3407896" y="6104282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samenwerken</a:t>
            </a:r>
          </a:p>
        </p:txBody>
      </p:sp>
      <p:sp>
        <p:nvSpPr>
          <p:cNvPr id="35" name="Tekstvak 34">
            <a:hlinkClick r:id="" action="ppaction://customshow?id=4&amp;return=true"/>
          </p:cNvPr>
          <p:cNvSpPr txBox="1"/>
          <p:nvPr/>
        </p:nvSpPr>
        <p:spPr>
          <a:xfrm>
            <a:off x="4159025" y="61042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flec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ren</a:t>
            </a:r>
          </a:p>
        </p:txBody>
      </p:sp>
      <p:sp>
        <p:nvSpPr>
          <p:cNvPr id="36" name="Tekstvak 35">
            <a:hlinkClick r:id="" action="ppaction://customshow?id=5&amp;return=true"/>
          </p:cNvPr>
          <p:cNvSpPr txBox="1"/>
          <p:nvPr/>
        </p:nvSpPr>
        <p:spPr>
          <a:xfrm>
            <a:off x="4768637" y="610427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zet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ten</a:t>
            </a:r>
          </a:p>
        </p:txBody>
      </p:sp>
      <p:sp>
        <p:nvSpPr>
          <p:cNvPr id="37" name="Tekstvak 36">
            <a:hlinkClick r:id="" action="ppaction://customshow?id=6&amp;return=true"/>
          </p:cNvPr>
          <p:cNvSpPr txBox="1"/>
          <p:nvPr/>
        </p:nvSpPr>
        <p:spPr>
          <a:xfrm>
            <a:off x="5389135" y="6104270"/>
            <a:ext cx="1576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ant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woor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lijk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heid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 ne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men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847851" y="231633"/>
            <a:ext cx="4466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Oefenvragen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sp>
        <p:nvSpPr>
          <p:cNvPr id="8" name="Rechthoek 7"/>
          <p:cNvSpPr/>
          <p:nvPr/>
        </p:nvSpPr>
        <p:spPr>
          <a:xfrm>
            <a:off x="640080" y="858108"/>
            <a:ext cx="10972800" cy="567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/>
              <p:cNvSpPr/>
              <p:nvPr/>
            </p:nvSpPr>
            <p:spPr>
              <a:xfrm>
                <a:off x="2185442" y="1151453"/>
                <a:ext cx="685705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/>
                  <a:t>Van een gelijkbenige driehoek </a:t>
                </a:r>
                <a:r>
                  <a:rPr lang="nl-NL" sz="2800" i="1" dirty="0"/>
                  <a:t>PQR</a:t>
                </a:r>
                <a:r>
                  <a:rPr lang="nl-NL" sz="2800" dirty="0"/>
                  <a:t> is 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/>
                      </a:rPr>
                      <m:t>𝑃𝑄</m:t>
                    </m:r>
                    <m:r>
                      <a:rPr lang="nl-NL" sz="2800" i="1" dirty="0">
                        <a:latin typeface="Cambria Math"/>
                      </a:rPr>
                      <m:t> = </m:t>
                    </m:r>
                    <m:r>
                      <a:rPr lang="nl-NL" sz="2800" i="1" dirty="0">
                        <a:latin typeface="Cambria Math"/>
                      </a:rPr>
                      <m:t>𝑄𝑅</m:t>
                    </m:r>
                    <m:r>
                      <a:rPr lang="nl-NL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nl-NL" sz="2800" dirty="0"/>
                  <a:t>en </a:t>
                </a:r>
                <a:r>
                  <a:rPr lang="nl-NL" sz="2800" i="1" dirty="0"/>
                  <a:t>L 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/>
                      </a:rPr>
                      <m:t>𝑅</m:t>
                    </m:r>
                    <m:r>
                      <a:rPr lang="nl-NL" sz="2800" i="1" dirty="0">
                        <a:latin typeface="Cambria Math"/>
                      </a:rPr>
                      <m:t> = 36°.</m:t>
                    </m:r>
                  </m:oMath>
                </a14:m>
                <a:endParaRPr lang="nl-NL" sz="2800" dirty="0"/>
              </a:p>
              <a:p>
                <a:endParaRPr lang="nl-NL" sz="2800" dirty="0"/>
              </a:p>
              <a:p>
                <a:r>
                  <a:rPr lang="nl-NL" sz="2800" dirty="0"/>
                  <a:t>Bereken </a:t>
                </a:r>
                <a:r>
                  <a:rPr lang="nl-NL" sz="2800" i="1" dirty="0"/>
                  <a:t>LP</a:t>
                </a:r>
                <a:r>
                  <a:rPr lang="nl-NL" sz="2800" dirty="0"/>
                  <a:t> en </a:t>
                </a:r>
                <a:r>
                  <a:rPr lang="nl-NL" sz="2800" i="1" dirty="0"/>
                  <a:t>LQ</a:t>
                </a:r>
                <a:r>
                  <a:rPr lang="nl-NL" sz="2800" dirty="0"/>
                  <a:t>.</a:t>
                </a:r>
              </a:p>
            </p:txBody>
          </p:sp>
        </mc:Choice>
        <mc:Fallback xmlns="">
          <p:sp>
            <p:nvSpPr>
              <p:cNvPr id="2" name="Rechthoe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442" y="1151453"/>
                <a:ext cx="6857058" cy="1815882"/>
              </a:xfrm>
              <a:prstGeom prst="rect">
                <a:avLst/>
              </a:prstGeom>
              <a:blipFill>
                <a:blip r:embed="rId11"/>
                <a:stretch>
                  <a:fillRect l="-1868" t="-3356" b="-87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/>
              <p:cNvSpPr txBox="1"/>
              <p:nvPr/>
            </p:nvSpPr>
            <p:spPr>
              <a:xfrm>
                <a:off x="2171708" y="3986784"/>
                <a:ext cx="794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i="1" dirty="0">
                    <a:latin typeface="+mj-lt"/>
                  </a:rPr>
                  <a:t>L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</a:rPr>
                      <m:t>𝑃</m:t>
                    </m:r>
                    <m:r>
                      <a:rPr lang="nl-NL" sz="2400" i="1" dirty="0">
                        <a:latin typeface="Cambria Math"/>
                      </a:rPr>
                      <m:t> =36°     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𝑏𝑎𝑠𝑖𝑠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h𝑜𝑒𝑘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	</m:t>
                    </m:r>
                  </m:oMath>
                </a14:m>
                <a:r>
                  <a:rPr lang="nl-NL" sz="2800" dirty="0">
                    <a:latin typeface="Cambria Math"/>
                    <a:ea typeface="Cambria Math"/>
                  </a:rPr>
                  <a:t>			</a:t>
                </a:r>
                <a:r>
                  <a:rPr lang="nl-NL" sz="28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2p</a:t>
                </a:r>
                <a:endParaRPr lang="nl-NL" sz="2800" dirty="0"/>
              </a:p>
            </p:txBody>
          </p:sp>
        </mc:Choice>
        <mc:Fallback xmlns="">
          <p:sp>
            <p:nvSpPr>
              <p:cNvPr id="18" name="Tekstvak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8" y="3986784"/>
                <a:ext cx="7948086" cy="523220"/>
              </a:xfrm>
              <a:prstGeom prst="rect">
                <a:avLst/>
              </a:prstGeom>
              <a:blipFill>
                <a:blip r:embed="rId12"/>
                <a:stretch>
                  <a:fillRect l="-1150" t="-13953" b="-290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elijkbenige driehoek 2"/>
          <p:cNvSpPr/>
          <p:nvPr/>
        </p:nvSpPr>
        <p:spPr>
          <a:xfrm>
            <a:off x="8168640" y="2523744"/>
            <a:ext cx="873860" cy="130454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833218" y="364362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486636" y="215441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9062664" y="374725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/>
              <p:cNvSpPr txBox="1"/>
              <p:nvPr/>
            </p:nvSpPr>
            <p:spPr>
              <a:xfrm>
                <a:off x="2147542" y="4895088"/>
                <a:ext cx="794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i="1" dirty="0">
                    <a:latin typeface="+mj-lt"/>
                  </a:rPr>
                  <a:t>L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</a:rPr>
                      <m:t>𝑄</m:t>
                    </m:r>
                    <m:r>
                      <a:rPr lang="nl-NL" sz="2400" i="1" dirty="0">
                        <a:latin typeface="Cambria Math"/>
                      </a:rPr>
                      <m:t> = 180 –36 – 36 =108°     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h𝑜𝑒𝑘𝑒𝑛𝑠𝑜𝑚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𝑑𝑟𝑖𝑒h𝑜𝑒𝑘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	</m:t>
                    </m:r>
                  </m:oMath>
                </a14:m>
                <a:r>
                  <a:rPr lang="nl-NL" sz="2800" dirty="0">
                    <a:latin typeface="Cambria Math"/>
                    <a:ea typeface="Cambria Math"/>
                  </a:rPr>
                  <a:t>	</a:t>
                </a:r>
                <a:r>
                  <a:rPr lang="nl-NL" sz="28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4p</a:t>
                </a:r>
                <a:endParaRPr lang="nl-NL" sz="2800" dirty="0"/>
              </a:p>
            </p:txBody>
          </p:sp>
        </mc:Choice>
        <mc:Fallback xmlns="">
          <p:sp>
            <p:nvSpPr>
              <p:cNvPr id="24" name="Tekstvak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42" y="4895088"/>
                <a:ext cx="7948086" cy="523220"/>
              </a:xfrm>
              <a:prstGeom prst="rect">
                <a:avLst/>
              </a:prstGeom>
              <a:blipFill>
                <a:blip r:embed="rId13"/>
                <a:stretch>
                  <a:fillRect l="-1150" t="-13953" r="-844" b="-290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hoek 24"/>
          <p:cNvSpPr/>
          <p:nvPr/>
        </p:nvSpPr>
        <p:spPr>
          <a:xfrm>
            <a:off x="9795275" y="8581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" name="Tekstvak 4"/>
          <p:cNvSpPr txBox="1"/>
          <p:nvPr/>
        </p:nvSpPr>
        <p:spPr>
          <a:xfrm rot="1430018">
            <a:off x="8689378" y="299135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ll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 rot="19329883">
            <a:off x="8249929" y="29805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ll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8627142" y="355869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>
                          <a:solidFill>
                            <a:srgbClr val="FF0000"/>
                          </a:solidFill>
                          <a:latin typeface="Cambria Math"/>
                        </a:rPr>
                        <m:t>36</m:t>
                      </m:r>
                      <m:r>
                        <a:rPr lang="nl-NL" sz="1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nl-NL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42" y="3558695"/>
                <a:ext cx="44755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ep 30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38" name="Rechthoek 37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9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kstvak 39"/>
          <p:cNvSpPr txBox="1"/>
          <p:nvPr/>
        </p:nvSpPr>
        <p:spPr>
          <a:xfrm>
            <a:off x="9363275" y="2974876"/>
            <a:ext cx="122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mbria Math"/>
                <a:ea typeface="Cambria Math"/>
              </a:rPr>
              <a:t>	</a:t>
            </a:r>
            <a:r>
              <a:rPr lang="nl-NL" sz="2800" dirty="0">
                <a:solidFill>
                  <a:srgbClr val="FF0000"/>
                </a:solidFill>
                <a:latin typeface="Cambria Math"/>
                <a:ea typeface="Cambria Math"/>
              </a:rPr>
              <a:t>2p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168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4" grpId="0"/>
      <p:bldP spid="21" grpId="0"/>
      <p:bldP spid="23" grpId="0"/>
      <p:bldP spid="24" grpId="0"/>
      <p:bldP spid="5" grpId="0"/>
      <p:bldP spid="26" grpId="0"/>
      <p:bldP spid="6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irkel 45"/>
          <p:cNvSpPr/>
          <p:nvPr/>
        </p:nvSpPr>
        <p:spPr>
          <a:xfrm rot="19417921">
            <a:off x="8439370" y="2040806"/>
            <a:ext cx="727358" cy="727421"/>
          </a:xfrm>
          <a:prstGeom prst="pie">
            <a:avLst>
              <a:gd name="adj1" fmla="val 1039679"/>
              <a:gd name="adj2" fmla="val 11866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7" name="Cirkel 46"/>
          <p:cNvSpPr/>
          <p:nvPr/>
        </p:nvSpPr>
        <p:spPr>
          <a:xfrm rot="19449277">
            <a:off x="2984678" y="2170112"/>
            <a:ext cx="727358" cy="727421"/>
          </a:xfrm>
          <a:prstGeom prst="pie">
            <a:avLst>
              <a:gd name="adj1" fmla="val 2192981"/>
              <a:gd name="adj2" fmla="val 1196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48" name="Rechte verbindingslijn 47"/>
          <p:cNvCxnSpPr/>
          <p:nvPr/>
        </p:nvCxnSpPr>
        <p:spPr>
          <a:xfrm flipV="1">
            <a:off x="1918951" y="2506663"/>
            <a:ext cx="1480944" cy="4210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35560" y="434654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scherpe hoek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4877977" y="4336622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rechte hoek</a:t>
            </a:r>
          </a:p>
        </p:txBody>
      </p:sp>
      <p:grpSp>
        <p:nvGrpSpPr>
          <p:cNvPr id="58" name="Groep 57"/>
          <p:cNvGrpSpPr/>
          <p:nvPr/>
        </p:nvGrpSpPr>
        <p:grpSpPr>
          <a:xfrm rot="19381634">
            <a:off x="7158948" y="1557900"/>
            <a:ext cx="3069074" cy="1547290"/>
            <a:chOff x="1020879" y="2615333"/>
            <a:chExt cx="4327600" cy="2019732"/>
          </a:xfrm>
        </p:grpSpPr>
        <p:grpSp>
          <p:nvGrpSpPr>
            <p:cNvPr id="59" name="Groep 58"/>
            <p:cNvGrpSpPr/>
            <p:nvPr/>
          </p:nvGrpSpPr>
          <p:grpSpPr>
            <a:xfrm rot="20477899">
              <a:off x="1020879" y="2615333"/>
              <a:ext cx="4327600" cy="1820239"/>
              <a:chOff x="1527585" y="1469034"/>
              <a:chExt cx="4913755" cy="1920281"/>
            </a:xfrm>
          </p:grpSpPr>
          <p:cxnSp>
            <p:nvCxnSpPr>
              <p:cNvPr id="61" name="Rechte verbindingslijn 60"/>
              <p:cNvCxnSpPr/>
              <p:nvPr/>
            </p:nvCxnSpPr>
            <p:spPr>
              <a:xfrm rot="3461593" flipH="1" flipV="1">
                <a:off x="3298225" y="246200"/>
                <a:ext cx="1372475" cy="491375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 rot="3461593" flipH="1" flipV="1">
                <a:off x="4480704" y="560439"/>
                <a:ext cx="702138" cy="2519327"/>
              </a:xfrm>
              <a:prstGeom prst="line">
                <a:avLst/>
              </a:prstGeom>
              <a:ln w="76200">
                <a:solidFill>
                  <a:srgbClr val="EEF1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hthoek 59"/>
            <p:cNvSpPr/>
            <p:nvPr/>
          </p:nvSpPr>
          <p:spPr>
            <a:xfrm rot="1284347">
              <a:off x="3213956" y="3554945"/>
              <a:ext cx="507624" cy="1080120"/>
            </a:xfrm>
            <a:prstGeom prst="rect">
              <a:avLst/>
            </a:prstGeom>
            <a:solidFill>
              <a:srgbClr val="EEF1D1"/>
            </a:solidFill>
            <a:ln>
              <a:solidFill>
                <a:srgbClr val="EEF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3" name="Groep 62"/>
          <p:cNvGrpSpPr/>
          <p:nvPr/>
        </p:nvGrpSpPr>
        <p:grpSpPr>
          <a:xfrm rot="3085885">
            <a:off x="2299397" y="1210308"/>
            <a:ext cx="2200998" cy="2591696"/>
            <a:chOff x="1634481" y="2097629"/>
            <a:chExt cx="3103556" cy="3383031"/>
          </a:xfrm>
        </p:grpSpPr>
        <p:grpSp>
          <p:nvGrpSpPr>
            <p:cNvPr id="64" name="Groep 63"/>
            <p:cNvGrpSpPr/>
            <p:nvPr/>
          </p:nvGrpSpPr>
          <p:grpSpPr>
            <a:xfrm rot="20477899">
              <a:off x="1634481" y="2097629"/>
              <a:ext cx="3103556" cy="3383031"/>
              <a:chOff x="2128201" y="908721"/>
              <a:chExt cx="3523919" cy="3568965"/>
            </a:xfrm>
          </p:grpSpPr>
          <p:cxnSp>
            <p:nvCxnSpPr>
              <p:cNvPr id="66" name="Rechte verbindingslijn 65"/>
              <p:cNvCxnSpPr/>
              <p:nvPr/>
            </p:nvCxnSpPr>
            <p:spPr>
              <a:xfrm flipV="1">
                <a:off x="2128201" y="1012917"/>
                <a:ext cx="3447999" cy="3464769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 flipV="1">
                <a:off x="3923928" y="908721"/>
                <a:ext cx="1728192" cy="1764656"/>
              </a:xfrm>
              <a:prstGeom prst="line">
                <a:avLst/>
              </a:prstGeom>
              <a:ln w="76200">
                <a:solidFill>
                  <a:srgbClr val="EEF1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hthoek 64"/>
            <p:cNvSpPr/>
            <p:nvPr/>
          </p:nvSpPr>
          <p:spPr>
            <a:xfrm rot="1267088">
              <a:off x="3120829" y="3514690"/>
              <a:ext cx="595010" cy="1163104"/>
            </a:xfrm>
            <a:prstGeom prst="rect">
              <a:avLst/>
            </a:prstGeom>
            <a:solidFill>
              <a:srgbClr val="EEF1D1"/>
            </a:solidFill>
            <a:ln>
              <a:solidFill>
                <a:srgbClr val="EEF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8" name="Tekstvak 67"/>
          <p:cNvSpPr txBox="1"/>
          <p:nvPr/>
        </p:nvSpPr>
        <p:spPr>
          <a:xfrm>
            <a:off x="7838661" y="434654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stompe hoek</a:t>
            </a:r>
          </a:p>
        </p:txBody>
      </p:sp>
      <p:cxnSp>
        <p:nvCxnSpPr>
          <p:cNvPr id="69" name="Rechte verbindingslijn 68"/>
          <p:cNvCxnSpPr/>
          <p:nvPr/>
        </p:nvCxnSpPr>
        <p:spPr>
          <a:xfrm flipV="1">
            <a:off x="7322107" y="2415402"/>
            <a:ext cx="1480944" cy="4210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al 69"/>
          <p:cNvSpPr/>
          <p:nvPr/>
        </p:nvSpPr>
        <p:spPr>
          <a:xfrm>
            <a:off x="3359696" y="2474340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6212033" y="2555802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8778691" y="2368516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2375202" y="5919377"/>
            <a:ext cx="239068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irkel 74"/>
          <p:cNvSpPr/>
          <p:nvPr/>
        </p:nvSpPr>
        <p:spPr>
          <a:xfrm rot="10800000">
            <a:off x="3152073" y="5538848"/>
            <a:ext cx="727358" cy="727421"/>
          </a:xfrm>
          <a:prstGeom prst="pie">
            <a:avLst>
              <a:gd name="adj1" fmla="val 21590739"/>
              <a:gd name="adj2" fmla="val 1095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2788276" y="6081602"/>
            <a:ext cx="15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gestrekte hoek</a:t>
            </a:r>
          </a:p>
        </p:txBody>
      </p:sp>
      <p:cxnSp>
        <p:nvCxnSpPr>
          <p:cNvPr id="78" name="Rechte verbindingslijn 77"/>
          <p:cNvCxnSpPr/>
          <p:nvPr/>
        </p:nvCxnSpPr>
        <p:spPr>
          <a:xfrm>
            <a:off x="6813593" y="5869065"/>
            <a:ext cx="17670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al 73"/>
          <p:cNvSpPr/>
          <p:nvPr/>
        </p:nvSpPr>
        <p:spPr>
          <a:xfrm>
            <a:off x="3483947" y="5883377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4451">
            <a:off x="4979746" y="2760210"/>
            <a:ext cx="1533744" cy="15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kstvak 79"/>
          <p:cNvSpPr txBox="1"/>
          <p:nvPr/>
        </p:nvSpPr>
        <p:spPr>
          <a:xfrm>
            <a:off x="7132626" y="6081602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volle hoek</a:t>
            </a:r>
          </a:p>
        </p:txBody>
      </p:sp>
      <p:sp>
        <p:nvSpPr>
          <p:cNvPr id="81" name="Cirkel 80"/>
          <p:cNvSpPr/>
          <p:nvPr/>
        </p:nvSpPr>
        <p:spPr>
          <a:xfrm rot="10800000">
            <a:off x="6081772" y="5488619"/>
            <a:ext cx="727358" cy="727421"/>
          </a:xfrm>
          <a:prstGeom prst="pie">
            <a:avLst>
              <a:gd name="adj1" fmla="val 11145224"/>
              <a:gd name="adj2" fmla="val 1095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9" name="Ovaal 78"/>
          <p:cNvSpPr/>
          <p:nvPr/>
        </p:nvSpPr>
        <p:spPr>
          <a:xfrm>
            <a:off x="6783654" y="5830557"/>
            <a:ext cx="72000" cy="7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Cirkel 49"/>
          <p:cNvSpPr/>
          <p:nvPr/>
        </p:nvSpPr>
        <p:spPr>
          <a:xfrm rot="19404208">
            <a:off x="5809090" y="2251352"/>
            <a:ext cx="727358" cy="727421"/>
          </a:xfrm>
          <a:prstGeom prst="pie">
            <a:avLst>
              <a:gd name="adj1" fmla="val 2192981"/>
              <a:gd name="adj2" fmla="val 1196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51" name="Rechte verbindingslijn 50"/>
          <p:cNvCxnSpPr/>
          <p:nvPr/>
        </p:nvCxnSpPr>
        <p:spPr>
          <a:xfrm flipV="1">
            <a:off x="4765886" y="2591802"/>
            <a:ext cx="1480944" cy="4210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ep 52"/>
          <p:cNvGrpSpPr/>
          <p:nvPr/>
        </p:nvGrpSpPr>
        <p:grpSpPr>
          <a:xfrm rot="19210519">
            <a:off x="5117889" y="1304619"/>
            <a:ext cx="2213724" cy="2607448"/>
            <a:chOff x="1685543" y="2117352"/>
            <a:chExt cx="3121501" cy="3403592"/>
          </a:xfrm>
        </p:grpSpPr>
        <p:grpSp>
          <p:nvGrpSpPr>
            <p:cNvPr id="54" name="Groep 53"/>
            <p:cNvGrpSpPr/>
            <p:nvPr/>
          </p:nvGrpSpPr>
          <p:grpSpPr>
            <a:xfrm rot="20477899">
              <a:off x="1685543" y="2117352"/>
              <a:ext cx="3121501" cy="3403592"/>
              <a:chOff x="2171657" y="948164"/>
              <a:chExt cx="3544295" cy="3590656"/>
            </a:xfrm>
          </p:grpSpPr>
          <p:cxnSp>
            <p:nvCxnSpPr>
              <p:cNvPr id="56" name="Rechte verbindingslijn 55"/>
              <p:cNvCxnSpPr/>
              <p:nvPr/>
            </p:nvCxnSpPr>
            <p:spPr>
              <a:xfrm flipV="1">
                <a:off x="2171657" y="1074052"/>
                <a:ext cx="3447999" cy="346476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/>
            </p:nvCxnSpPr>
            <p:spPr>
              <a:xfrm flipV="1">
                <a:off x="3987760" y="948164"/>
                <a:ext cx="1728192" cy="1764655"/>
              </a:xfrm>
              <a:prstGeom prst="line">
                <a:avLst/>
              </a:prstGeom>
              <a:ln w="76200">
                <a:solidFill>
                  <a:srgbClr val="EEF1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hthoek 54"/>
            <p:cNvSpPr/>
            <p:nvPr/>
          </p:nvSpPr>
          <p:spPr>
            <a:xfrm rot="1345159">
              <a:off x="3166950" y="3647330"/>
              <a:ext cx="595011" cy="1080120"/>
            </a:xfrm>
            <a:prstGeom prst="rect">
              <a:avLst/>
            </a:prstGeom>
            <a:solidFill>
              <a:srgbClr val="EEF1D1"/>
            </a:solidFill>
            <a:ln>
              <a:solidFill>
                <a:srgbClr val="EEF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Lijntoelichting 1 (rand en accentlijn) 3"/>
          <p:cNvSpPr/>
          <p:nvPr/>
        </p:nvSpPr>
        <p:spPr>
          <a:xfrm>
            <a:off x="6010710" y="1807524"/>
            <a:ext cx="2569974" cy="612648"/>
          </a:xfrm>
          <a:prstGeom prst="accentBorderCallout1">
            <a:avLst>
              <a:gd name="adj1" fmla="val 17211"/>
              <a:gd name="adj2" fmla="val -3565"/>
              <a:gd name="adj3" fmla="val 141735"/>
              <a:gd name="adj4" fmla="val -1485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Een rechte hoek is verdeeld in 90 graden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fgeronde rechthoek 4"/>
              <p:cNvSpPr/>
              <p:nvPr/>
            </p:nvSpPr>
            <p:spPr>
              <a:xfrm>
                <a:off x="4877976" y="4788817"/>
                <a:ext cx="1567474" cy="40535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>
                          <a:latin typeface="Cambria Math"/>
                          <a:ea typeface="Cambria Math"/>
                        </a:rPr>
                        <m:t>=90°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Afgeronde 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76" y="4788817"/>
                <a:ext cx="1567474" cy="40535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Afgeronde rechthoek 81"/>
              <p:cNvSpPr/>
              <p:nvPr/>
            </p:nvSpPr>
            <p:spPr>
              <a:xfrm>
                <a:off x="2947052" y="6381329"/>
                <a:ext cx="1567474" cy="40535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>
                          <a:latin typeface="Cambria Math"/>
                          <a:ea typeface="Cambria Math"/>
                        </a:rPr>
                        <m:t>=180°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2" name="Afgeronde rechthoek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052" y="6381329"/>
                <a:ext cx="1567474" cy="40535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"/>
          <p:cNvSpPr txBox="1">
            <a:spLocks/>
          </p:cNvSpPr>
          <p:nvPr/>
        </p:nvSpPr>
        <p:spPr>
          <a:xfrm>
            <a:off x="1981200" y="7645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Namen van de soorten hoeken</a:t>
            </a:r>
          </a:p>
        </p:txBody>
      </p:sp>
      <p:sp>
        <p:nvSpPr>
          <p:cNvPr id="76" name="Rechthoek 75"/>
          <p:cNvSpPr/>
          <p:nvPr/>
        </p:nvSpPr>
        <p:spPr>
          <a:xfrm rot="413210">
            <a:off x="9339791" y="731756"/>
            <a:ext cx="2696031" cy="9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Maken </a:t>
            </a:r>
            <a:r>
              <a:rPr lang="nl-NL" dirty="0" err="1"/>
              <a:t>blz</a:t>
            </a:r>
            <a:r>
              <a:rPr lang="nl-NL" dirty="0"/>
              <a:t> 102</a:t>
            </a:r>
          </a:p>
          <a:p>
            <a:pPr algn="ctr"/>
            <a:r>
              <a:rPr lang="nl-NL" dirty="0"/>
              <a:t>opgave  11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146444" y="-72849"/>
            <a:ext cx="366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</a:t>
            </a:r>
          </a:p>
        </p:txBody>
      </p:sp>
    </p:spTree>
    <p:extLst>
      <p:ext uri="{BB962C8B-B14F-4D97-AF65-F5344CB8AC3E}">
        <p14:creationId xmlns:p14="http://schemas.microsoft.com/office/powerpoint/2010/main" val="16031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2" grpId="0" animBg="1"/>
      <p:bldP spid="7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168" y="943237"/>
            <a:ext cx="1392877" cy="683298"/>
          </a:xfrm>
          <a:prstGeom prst="rect">
            <a:avLst/>
          </a:prstGeom>
        </p:spPr>
      </p:pic>
      <p:pic>
        <p:nvPicPr>
          <p:cNvPr id="27" name="Afbeelding 26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794" y="6104282"/>
            <a:ext cx="432000" cy="432000"/>
          </a:xfrm>
          <a:prstGeom prst="rect">
            <a:avLst/>
          </a:prstGeom>
        </p:spPr>
      </p:pic>
      <p:pic>
        <p:nvPicPr>
          <p:cNvPr id="28" name="Afbeelding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57" y="6104282"/>
            <a:ext cx="432000" cy="432000"/>
          </a:xfrm>
          <a:prstGeom prst="rect">
            <a:avLst/>
          </a:prstGeom>
        </p:spPr>
      </p:pic>
      <p:pic>
        <p:nvPicPr>
          <p:cNvPr id="29" name="Afbeelding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500" y="6104282"/>
            <a:ext cx="432000" cy="432000"/>
          </a:xfrm>
          <a:prstGeom prst="rect">
            <a:avLst/>
          </a:prstGeom>
        </p:spPr>
      </p:pic>
      <p:pic>
        <p:nvPicPr>
          <p:cNvPr id="30" name="Afbeelding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3275" y="6104282"/>
            <a:ext cx="432000" cy="432000"/>
          </a:xfrm>
          <a:prstGeom prst="rect">
            <a:avLst/>
          </a:prstGeom>
        </p:spPr>
      </p:pic>
      <p:sp>
        <p:nvSpPr>
          <p:cNvPr id="32" name="Tekstvak 31">
            <a:hlinkClick r:id="" action="ppaction://customshow?id=1&amp;return=true"/>
          </p:cNvPr>
          <p:cNvSpPr txBox="1"/>
          <p:nvPr/>
        </p:nvSpPr>
        <p:spPr>
          <a:xfrm>
            <a:off x="1847851" y="6104282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klassikaal</a:t>
            </a:r>
          </a:p>
        </p:txBody>
      </p:sp>
      <p:sp>
        <p:nvSpPr>
          <p:cNvPr id="33" name="Tekstvak 32">
            <a:hlinkClick r:id="" action="ppaction://customshow?id=2&amp;return=true"/>
          </p:cNvPr>
          <p:cNvSpPr txBox="1"/>
          <p:nvPr/>
        </p:nvSpPr>
        <p:spPr>
          <a:xfrm>
            <a:off x="2403290" y="6104838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zelfstandig werken</a:t>
            </a:r>
          </a:p>
        </p:txBody>
      </p:sp>
      <p:sp>
        <p:nvSpPr>
          <p:cNvPr id="34" name="Tekstvak 33">
            <a:hlinkClick r:id="" action="ppaction://customshow?id=3&amp;return=true"/>
          </p:cNvPr>
          <p:cNvSpPr txBox="1"/>
          <p:nvPr/>
        </p:nvSpPr>
        <p:spPr>
          <a:xfrm>
            <a:off x="3407896" y="6104282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samenwerken</a:t>
            </a:r>
          </a:p>
        </p:txBody>
      </p:sp>
      <p:sp>
        <p:nvSpPr>
          <p:cNvPr id="35" name="Tekstvak 34">
            <a:hlinkClick r:id="" action="ppaction://customshow?id=4&amp;return=true"/>
          </p:cNvPr>
          <p:cNvSpPr txBox="1"/>
          <p:nvPr/>
        </p:nvSpPr>
        <p:spPr>
          <a:xfrm>
            <a:off x="4159025" y="61042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flec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ren</a:t>
            </a:r>
          </a:p>
        </p:txBody>
      </p:sp>
      <p:sp>
        <p:nvSpPr>
          <p:cNvPr id="36" name="Tekstvak 35">
            <a:hlinkClick r:id="" action="ppaction://customshow?id=5&amp;return=true"/>
          </p:cNvPr>
          <p:cNvSpPr txBox="1"/>
          <p:nvPr/>
        </p:nvSpPr>
        <p:spPr>
          <a:xfrm>
            <a:off x="4768637" y="610427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zet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ten</a:t>
            </a:r>
          </a:p>
        </p:txBody>
      </p:sp>
      <p:sp>
        <p:nvSpPr>
          <p:cNvPr id="37" name="Tekstvak 36">
            <a:hlinkClick r:id="" action="ppaction://customshow?id=6&amp;return=true"/>
          </p:cNvPr>
          <p:cNvSpPr txBox="1"/>
          <p:nvPr/>
        </p:nvSpPr>
        <p:spPr>
          <a:xfrm>
            <a:off x="5389135" y="6104270"/>
            <a:ext cx="1576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ant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woor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lijk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heid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 ne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men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847851" y="231633"/>
            <a:ext cx="4466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Oefenvragen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sp>
        <p:nvSpPr>
          <p:cNvPr id="8" name="Rechthoek 7"/>
          <p:cNvSpPr/>
          <p:nvPr/>
        </p:nvSpPr>
        <p:spPr>
          <a:xfrm>
            <a:off x="640080" y="858108"/>
            <a:ext cx="10972800" cy="567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/>
              <p:cNvSpPr/>
              <p:nvPr/>
            </p:nvSpPr>
            <p:spPr>
              <a:xfrm>
                <a:off x="1197429" y="1151453"/>
                <a:ext cx="977537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/>
                  <a:t>Teken een </a:t>
                </a:r>
                <a14:m>
                  <m:oMath xmlns:m="http://schemas.openxmlformats.org/officeDocument/2006/math">
                    <m:r>
                      <a:rPr lang="nl-N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nl-NL" sz="2800" i="1" dirty="0"/>
                  <a:t>PQR</a:t>
                </a:r>
                <a:r>
                  <a:rPr lang="nl-NL" sz="2800" dirty="0"/>
                  <a:t> met 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/>
                      </a:rPr>
                      <m:t>𝑃𝑄</m:t>
                    </m:r>
                    <m:r>
                      <a:rPr lang="nl-NL" sz="2800" i="1" dirty="0">
                        <a:latin typeface="Cambria Math"/>
                      </a:rPr>
                      <m:t> =5, </m:t>
                    </m:r>
                  </m:oMath>
                </a14:m>
                <a:r>
                  <a:rPr lang="nl-NL" sz="2800" i="1" dirty="0"/>
                  <a:t> L Q=55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/>
                      </a:rPr>
                      <m:t>°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i="1" dirty="0"/>
                  <a:t>en </a:t>
                </a:r>
                <a:r>
                  <a:rPr lang="nl-NL" sz="2800" dirty="0"/>
                  <a:t> </a:t>
                </a:r>
                <a:r>
                  <a:rPr lang="nl-NL" sz="2800" i="1" dirty="0"/>
                  <a:t>L P</a:t>
                </a:r>
                <a14:m>
                  <m:oMath xmlns:m="http://schemas.openxmlformats.org/officeDocument/2006/math">
                    <m:r>
                      <a:rPr lang="nl-NL" sz="2800" i="1" dirty="0">
                        <a:latin typeface="Cambria Math"/>
                      </a:rPr>
                      <m:t> =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nl-NL" sz="2800" i="1" dirty="0">
                        <a:latin typeface="Cambria Math"/>
                      </a:rPr>
                      <m:t>°.</m:t>
                    </m:r>
                  </m:oMath>
                </a14:m>
                <a:endParaRPr lang="nl-NL" sz="2800" dirty="0"/>
              </a:p>
              <a:p>
                <a:endParaRPr lang="nl-NL" sz="2800" dirty="0"/>
              </a:p>
              <a:p>
                <a:r>
                  <a:rPr lang="nl-NL" sz="2800" dirty="0"/>
                  <a:t>Bereken </a:t>
                </a:r>
                <a:r>
                  <a:rPr lang="nl-NL" sz="2800" i="1" dirty="0"/>
                  <a:t>LR</a:t>
                </a:r>
              </a:p>
              <a:p>
                <a:r>
                  <a:rPr lang="nl-NL" sz="2800" i="1" dirty="0"/>
                  <a:t>Wat voor bijzondere driehoek is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nl-NL" sz="2800" i="1" dirty="0"/>
                  <a:t>PQR</a:t>
                </a:r>
                <a:r>
                  <a:rPr lang="nl-NL" sz="2800" dirty="0"/>
                  <a:t> </a:t>
                </a:r>
              </a:p>
            </p:txBody>
          </p:sp>
        </mc:Choice>
        <mc:Fallback xmlns="">
          <p:sp>
            <p:nvSpPr>
              <p:cNvPr id="2" name="Rechthoe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29" y="1151453"/>
                <a:ext cx="9775371" cy="1815882"/>
              </a:xfrm>
              <a:prstGeom prst="rect">
                <a:avLst/>
              </a:prstGeom>
              <a:blipFill>
                <a:blip r:embed="rId10"/>
                <a:stretch>
                  <a:fillRect l="-1247" t="-3356" b="-87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/>
          <p:cNvSpPr txBox="1"/>
          <p:nvPr/>
        </p:nvSpPr>
        <p:spPr>
          <a:xfrm>
            <a:off x="8695911" y="2810621"/>
            <a:ext cx="259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mbria Math"/>
                <a:ea typeface="Cambria Math"/>
              </a:rPr>
              <a:t>			</a:t>
            </a:r>
            <a:r>
              <a:rPr lang="nl-NL" sz="2800" dirty="0">
                <a:solidFill>
                  <a:srgbClr val="FF0000"/>
                </a:solidFill>
                <a:latin typeface="Cambria Math"/>
                <a:ea typeface="Cambria Math"/>
              </a:rPr>
              <a:t>3p</a:t>
            </a:r>
            <a:endParaRPr lang="nl-NL" sz="2800" dirty="0"/>
          </a:p>
        </p:txBody>
      </p:sp>
      <p:sp>
        <p:nvSpPr>
          <p:cNvPr id="3" name="Gelijkbenige driehoek 2"/>
          <p:cNvSpPr/>
          <p:nvPr/>
        </p:nvSpPr>
        <p:spPr>
          <a:xfrm rot="14624922">
            <a:off x="7559165" y="2683076"/>
            <a:ext cx="2246831" cy="228038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430404" y="428541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0153351" y="41900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9204906" y="18379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/>
              <p:cNvSpPr txBox="1"/>
              <p:nvPr/>
            </p:nvSpPr>
            <p:spPr>
              <a:xfrm>
                <a:off x="1542296" y="4882496"/>
                <a:ext cx="794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i="1" dirty="0">
                    <a:latin typeface="+mj-lt"/>
                  </a:rPr>
                  <a:t>L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</a:rPr>
                      <m:t>𝑄</m:t>
                    </m:r>
                    <m:r>
                      <a:rPr lang="nl-NL" sz="2400" i="1" dirty="0">
                        <a:latin typeface="Cambria Math"/>
                      </a:rPr>
                      <m:t> = 180 –70 –55 =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55</m:t>
                    </m:r>
                    <m:r>
                      <a:rPr lang="nl-NL" sz="2400" i="1" dirty="0">
                        <a:latin typeface="Cambria Math"/>
                      </a:rPr>
                      <m:t>°     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h𝑜𝑒𝑘𝑒𝑛𝑠𝑜𝑚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𝑑𝑟𝑖𝑒h𝑜𝑒𝑘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	</m:t>
                    </m:r>
                  </m:oMath>
                </a14:m>
                <a:r>
                  <a:rPr lang="nl-NL" sz="2800" dirty="0">
                    <a:latin typeface="Cambria Math"/>
                    <a:ea typeface="Cambria Math"/>
                  </a:rPr>
                  <a:t>	</a:t>
                </a:r>
                <a:r>
                  <a:rPr lang="nl-NL" sz="28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4p</a:t>
                </a:r>
                <a:endParaRPr lang="nl-NL" sz="2800" dirty="0"/>
              </a:p>
            </p:txBody>
          </p:sp>
        </mc:Choice>
        <mc:Fallback xmlns="">
          <p:sp>
            <p:nvSpPr>
              <p:cNvPr id="24" name="Tekstvak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96" y="4882496"/>
                <a:ext cx="7948086" cy="523220"/>
              </a:xfrm>
              <a:prstGeom prst="rect">
                <a:avLst/>
              </a:prstGeom>
              <a:blipFill>
                <a:blip r:embed="rId11"/>
                <a:stretch>
                  <a:fillRect l="-1150" t="-15116" b="-290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hoek 24"/>
          <p:cNvSpPr/>
          <p:nvPr/>
        </p:nvSpPr>
        <p:spPr>
          <a:xfrm>
            <a:off x="9795275" y="8581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7782586" y="400841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nl-NL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l-NL" sz="1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nl-NL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586" y="4008415"/>
                <a:ext cx="44755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ep 30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38" name="Rechthoek 37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9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/>
              <p:cNvSpPr txBox="1"/>
              <p:nvPr/>
            </p:nvSpPr>
            <p:spPr>
              <a:xfrm>
                <a:off x="9576867" y="402825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l-NL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l-NL" sz="1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nl-NL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kstvak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867" y="4028259"/>
                <a:ext cx="44755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/>
              <p:cNvSpPr txBox="1"/>
              <p:nvPr/>
            </p:nvSpPr>
            <p:spPr>
              <a:xfrm>
                <a:off x="1542296" y="5439242"/>
                <a:ext cx="794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𝑔𝑒𝑙𝑖𝑗𝑘𝑏𝑒𝑛𝑖𝑔𝑒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𝑑𝑟𝑖𝑒h𝑜𝑒𝑘</m:t>
                    </m:r>
                    <m:r>
                      <a:rPr lang="nl-NL" sz="2400" i="1" dirty="0">
                        <a:latin typeface="Cambria Math"/>
                        <a:ea typeface="Cambria Math"/>
                      </a:rPr>
                      <m:t>	</m:t>
                    </m:r>
                  </m:oMath>
                </a14:m>
                <a:r>
                  <a:rPr lang="nl-NL" sz="2800" dirty="0">
                    <a:latin typeface="Cambria Math"/>
                    <a:ea typeface="Cambria Math"/>
                  </a:rPr>
                  <a:t>	</a:t>
                </a:r>
                <a:r>
                  <a:rPr lang="nl-NL" sz="28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1p</a:t>
                </a:r>
                <a:endParaRPr lang="nl-NL" sz="2800" dirty="0"/>
              </a:p>
            </p:txBody>
          </p:sp>
        </mc:Choice>
        <mc:Fallback xmlns="">
          <p:sp>
            <p:nvSpPr>
              <p:cNvPr id="41" name="Tekstvak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96" y="5439242"/>
                <a:ext cx="7948086" cy="523220"/>
              </a:xfrm>
              <a:prstGeom prst="rect">
                <a:avLst/>
              </a:prstGeom>
              <a:blipFill>
                <a:blip r:embed="rId15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4" grpId="0"/>
      <p:bldP spid="21" grpId="0"/>
      <p:bldP spid="23" grpId="0"/>
      <p:bldP spid="24" grpId="0"/>
      <p:bldP spid="6" grpId="0"/>
      <p:bldP spid="40" grpId="0"/>
      <p:bldP spid="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168" y="943237"/>
            <a:ext cx="1392877" cy="683298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1847851" y="231633"/>
            <a:ext cx="4466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Oefenvragen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sp>
        <p:nvSpPr>
          <p:cNvPr id="8" name="Rechthoek 7"/>
          <p:cNvSpPr/>
          <p:nvPr/>
        </p:nvSpPr>
        <p:spPr>
          <a:xfrm>
            <a:off x="1847850" y="858108"/>
            <a:ext cx="8487944" cy="567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2344757" y="2401824"/>
                <a:ext cx="71698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/>
                      </a:rPr>
                      <m:t>𝐶𝑖𝑗𝑓𝑒𝑟</m:t>
                    </m:r>
                    <m:r>
                      <a:rPr lang="nl-NL" sz="4000" i="1" dirty="0" smtClean="0">
                        <a:latin typeface="Cambria Math"/>
                      </a:rPr>
                      <m:t> = </m:t>
                    </m:r>
                    <m:r>
                      <a:rPr lang="nl-NL" sz="4000" i="1" dirty="0" smtClean="0">
                        <a:latin typeface="Cambria Math"/>
                      </a:rPr>
                      <m:t>𝑎𝑎𝑛𝑡𝑎𝑙</m:t>
                    </m:r>
                    <m:r>
                      <a:rPr lang="nl-NL" sz="4000" i="1" dirty="0" smtClean="0">
                        <a:latin typeface="Cambria Math"/>
                      </a:rPr>
                      <m:t> </m:t>
                    </m:r>
                    <m:r>
                      <a:rPr lang="nl-NL" sz="4000" i="1" dirty="0" smtClean="0">
                        <a:latin typeface="Cambria Math"/>
                      </a:rPr>
                      <m:t>𝑝𝑢𝑛𝑡𝑒𝑛</m:t>
                    </m:r>
                    <m:r>
                      <a:rPr lang="nl-NL" sz="4000" i="1" dirty="0" smtClean="0">
                        <a:latin typeface="Cambria Math"/>
                      </a:rPr>
                      <m:t> ÷</m:t>
                    </m:r>
                    <m:r>
                      <a:rPr lang="nl-NL" sz="4000" b="0" i="0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nl-NL" sz="4000" dirty="0"/>
                  <a:t>,2</a:t>
                </a:r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57" y="2401824"/>
                <a:ext cx="7169848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2381" b="-362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ep 8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10" name="Rechthoek 9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0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3"/>
          <p:cNvSpPr txBox="1"/>
          <p:nvPr/>
        </p:nvSpPr>
        <p:spPr>
          <a:xfrm>
            <a:off x="2061371" y="1053419"/>
            <a:ext cx="585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Maken blz. 134 opgave 1 t/m 3          H3 delen</a:t>
            </a:r>
          </a:p>
        </p:txBody>
      </p:sp>
      <p:sp>
        <p:nvSpPr>
          <p:cNvPr id="13" name="Tekstvak 5"/>
          <p:cNvSpPr txBox="1"/>
          <p:nvPr/>
        </p:nvSpPr>
        <p:spPr>
          <a:xfrm>
            <a:off x="1751541" y="1640265"/>
            <a:ext cx="401949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400" dirty="0"/>
              <a:t>a	8			c	14</a:t>
            </a:r>
          </a:p>
          <a:p>
            <a:r>
              <a:rPr lang="nl-NL" sz="2400" dirty="0"/>
              <a:t>	b	-16			d	-4</a:t>
            </a:r>
          </a:p>
        </p:txBody>
      </p:sp>
      <p:sp>
        <p:nvSpPr>
          <p:cNvPr id="19" name="Tekstvak 5"/>
          <p:cNvSpPr txBox="1"/>
          <p:nvPr/>
        </p:nvSpPr>
        <p:spPr>
          <a:xfrm>
            <a:off x="1751541" y="3013502"/>
            <a:ext cx="401949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nl-NL" sz="2400" dirty="0"/>
              <a:t>a	-21			c	150</a:t>
            </a:r>
          </a:p>
          <a:p>
            <a:r>
              <a:rPr lang="nl-NL" sz="2400" dirty="0"/>
              <a:t>	b	65			d	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5"/>
              <p:cNvSpPr txBox="1"/>
              <p:nvPr/>
            </p:nvSpPr>
            <p:spPr>
              <a:xfrm>
                <a:off x="1751540" y="4286779"/>
                <a:ext cx="4019499" cy="117025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3"/>
                </a:pPr>
                <a:r>
                  <a:rPr lang="nl-NL" sz="2400" dirty="0"/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			c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nl-NL" sz="2400" dirty="0"/>
              </a:p>
              <a:p>
                <a:r>
                  <a:rPr lang="nl-NL" sz="2400" dirty="0"/>
                  <a:t>	b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2400" i="1" dirty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			d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20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540" y="4286779"/>
                <a:ext cx="4019499" cy="1170257"/>
              </a:xfrm>
              <a:prstGeom prst="rect">
                <a:avLst/>
              </a:prstGeom>
              <a:blipFill>
                <a:blip r:embed="rId9"/>
                <a:stretch>
                  <a:fillRect l="-2108" b="-10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3"/>
          <p:cNvSpPr txBox="1"/>
          <p:nvPr/>
        </p:nvSpPr>
        <p:spPr>
          <a:xfrm>
            <a:off x="2061371" y="1053419"/>
            <a:ext cx="628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Maken blz. 135 opgave 4 en 5       H3 breuken       </a:t>
            </a:r>
            <a:endParaRPr lang="nl-NL" dirty="0"/>
          </a:p>
        </p:txBody>
      </p:sp>
      <p:sp>
        <p:nvSpPr>
          <p:cNvPr id="14" name="Afgeronde rechthoek 13">
            <a:hlinkClick r:id="rId3" action="ppaction://hlinksldjump"/>
          </p:cNvPr>
          <p:cNvSpPr/>
          <p:nvPr/>
        </p:nvSpPr>
        <p:spPr>
          <a:xfrm>
            <a:off x="8548575" y="5711262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Naar keuzemenu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5"/>
              <p:cNvSpPr txBox="1"/>
              <p:nvPr/>
            </p:nvSpPr>
            <p:spPr>
              <a:xfrm>
                <a:off x="1997346" y="1799217"/>
                <a:ext cx="4019499" cy="117025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4"/>
                </a:pPr>
                <a:r>
                  <a:rPr lang="nl-NL" sz="2400" dirty="0"/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nl-NL" sz="2400" dirty="0"/>
                  <a:t>			c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nl-NL" sz="2400" dirty="0"/>
              </a:p>
              <a:p>
                <a:r>
                  <a:rPr lang="nl-NL" sz="2400" dirty="0"/>
                  <a:t>	b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2400" i="1" dirty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2400" dirty="0"/>
                  <a:t>			d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21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46" y="1799217"/>
                <a:ext cx="4019499" cy="1170257"/>
              </a:xfrm>
              <a:prstGeom prst="rect">
                <a:avLst/>
              </a:prstGeom>
              <a:blipFill>
                <a:blip r:embed="rId9"/>
                <a:stretch>
                  <a:fillRect l="-2112" b="-10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5"/>
              <p:cNvSpPr txBox="1"/>
              <p:nvPr/>
            </p:nvSpPr>
            <p:spPr>
              <a:xfrm>
                <a:off x="1997345" y="3399418"/>
                <a:ext cx="4019499" cy="117025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5"/>
                </a:pPr>
                <a:r>
                  <a:rPr lang="nl-NL" sz="2400" dirty="0"/>
                  <a:t>a	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nl-NL" sz="2400" dirty="0"/>
                  <a:t>			c	</a:t>
                </a:r>
                <a14:m>
                  <m:oMath xmlns:m="http://schemas.openxmlformats.org/officeDocument/2006/math">
                    <m:r>
                      <a:rPr lang="nl-NL" sz="240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endParaRPr lang="nl-NL" sz="2400" dirty="0"/>
              </a:p>
              <a:p>
                <a:r>
                  <a:rPr lang="nl-NL" sz="2400" dirty="0"/>
                  <a:t>	b	</a:t>
                </a:r>
                <a14:m>
                  <m:oMath xmlns:m="http://schemas.openxmlformats.org/officeDocument/2006/math">
                    <m:r>
                      <a:rPr lang="nl-NL" sz="2400" dirty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 dirty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nl-NL" sz="2400" i="1" dirty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nl-NL" sz="2400" dirty="0"/>
                  <a:t>		d	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22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45" y="3399418"/>
                <a:ext cx="4019499" cy="1170257"/>
              </a:xfrm>
              <a:prstGeom prst="rect">
                <a:avLst/>
              </a:prstGeom>
              <a:blipFill>
                <a:blip r:embed="rId10"/>
                <a:stretch>
                  <a:fillRect l="-2112" b="-153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2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3"/>
          <p:cNvSpPr txBox="1"/>
          <p:nvPr/>
        </p:nvSpPr>
        <p:spPr>
          <a:xfrm>
            <a:off x="2061371" y="1053419"/>
            <a:ext cx="654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Maken blz. 13 opgave 6 t/m 7          H3 breuken x     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5"/>
              <p:cNvSpPr txBox="1"/>
              <p:nvPr/>
            </p:nvSpPr>
            <p:spPr>
              <a:xfrm>
                <a:off x="1939743" y="3896065"/>
                <a:ext cx="8574872" cy="154285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7"/>
                </a:pPr>
                <a:r>
                  <a:rPr lang="nl-NL" sz="2400" dirty="0"/>
                  <a:t>a	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400" dirty="0"/>
                  <a:t>			c	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2400" dirty="0"/>
                  <a:t>		e	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2400" dirty="0"/>
                  <a:t>			g	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nl-NL" sz="2400" dirty="0"/>
              </a:p>
              <a:p>
                <a:endParaRPr lang="nl-NL" sz="2400" dirty="0"/>
              </a:p>
              <a:p>
                <a:r>
                  <a:rPr lang="nl-NL" sz="2400" dirty="0"/>
                  <a:t>	b	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2400" dirty="0"/>
                  <a:t>		d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2400" dirty="0"/>
                  <a:t>			f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2400" dirty="0"/>
                  <a:t>			h	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18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743" y="3896065"/>
                <a:ext cx="8574872" cy="1542858"/>
              </a:xfrm>
              <a:prstGeom prst="rect">
                <a:avLst/>
              </a:prstGeom>
              <a:blipFill>
                <a:blip r:embed="rId9"/>
                <a:stretch>
                  <a:fillRect l="-992" b="-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5"/>
              <p:cNvSpPr txBox="1"/>
              <p:nvPr/>
            </p:nvSpPr>
            <p:spPr>
              <a:xfrm>
                <a:off x="1997344" y="1973739"/>
                <a:ext cx="4019499" cy="151342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6"/>
                </a:pPr>
                <a:r>
                  <a:rPr lang="nl-NL" sz="2400" dirty="0"/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nl-NL" sz="2400" dirty="0"/>
                  <a:t>			c	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3</m:t>
                    </m:r>
                  </m:oMath>
                </a14:m>
                <a:endParaRPr lang="nl-NL" sz="2400" dirty="0"/>
              </a:p>
              <a:p>
                <a:pPr marL="457200" indent="-457200">
                  <a:buFont typeface="+mj-lt"/>
                  <a:buAutoNum type="arabicPeriod" startAt="6"/>
                </a:pPr>
                <a:endParaRPr lang="nl-NL" sz="2400" dirty="0"/>
              </a:p>
              <a:p>
                <a:r>
                  <a:rPr lang="nl-NL" sz="2400" dirty="0"/>
                  <a:t>	b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 dirty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nl-NL" sz="2400" dirty="0"/>
                  <a:t>			d	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17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44" y="1973739"/>
                <a:ext cx="4019499" cy="1513428"/>
              </a:xfrm>
              <a:prstGeom prst="rect">
                <a:avLst/>
              </a:prstGeom>
              <a:blipFill>
                <a:blip r:embed="rId10"/>
                <a:stretch>
                  <a:fillRect l="-2112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0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404261" y="857250"/>
            <a:ext cx="11415562" cy="5030788"/>
          </a:xfrm>
          <a:prstGeom prst="rect">
            <a:avLst/>
          </a:prstGeom>
          <a:solidFill>
            <a:srgbClr val="CCE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4" name="Rechthoek 43">
            <a:hlinkClick r:id="rId2" action="ppaction://hlinksldjump"/>
          </p:cNvPr>
          <p:cNvSpPr/>
          <p:nvPr/>
        </p:nvSpPr>
        <p:spPr>
          <a:xfrm>
            <a:off x="404261" y="1724026"/>
            <a:ext cx="11415562" cy="4062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5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70" y="942976"/>
            <a:ext cx="13922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fbeelding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07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Afbeelding 2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44" y="6103938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Afbeelding 28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294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Afbeelding 29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69" y="6103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kstvak 31">
            <a:hlinkClick r:id="" action="ppaction://customshow?id=1&amp;return=true"/>
          </p:cNvPr>
          <p:cNvSpPr txBox="1">
            <a:spLocks noChangeArrowheads="1"/>
          </p:cNvSpPr>
          <p:nvPr/>
        </p:nvSpPr>
        <p:spPr bwMode="auto">
          <a:xfrm>
            <a:off x="361950" y="6103938"/>
            <a:ext cx="674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klassikaal</a:t>
            </a:r>
          </a:p>
        </p:txBody>
      </p:sp>
      <p:sp>
        <p:nvSpPr>
          <p:cNvPr id="51" name="Tekstvak 32">
            <a:hlinkClick r:id="" action="ppaction://customshow?id=2&amp;return=true"/>
          </p:cNvPr>
          <p:cNvSpPr txBox="1">
            <a:spLocks noChangeArrowheads="1"/>
          </p:cNvSpPr>
          <p:nvPr/>
        </p:nvSpPr>
        <p:spPr bwMode="auto">
          <a:xfrm>
            <a:off x="917575" y="6105526"/>
            <a:ext cx="1106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zelfstandig werken</a:t>
            </a:r>
          </a:p>
        </p:txBody>
      </p:sp>
      <p:sp>
        <p:nvSpPr>
          <p:cNvPr id="52" name="Tekstvak 33">
            <a:hlinkClick r:id="" action="ppaction://customshow?id=3&amp;return=true"/>
          </p:cNvPr>
          <p:cNvSpPr txBox="1">
            <a:spLocks noChangeArrowheads="1"/>
          </p:cNvSpPr>
          <p:nvPr/>
        </p:nvSpPr>
        <p:spPr bwMode="auto">
          <a:xfrm>
            <a:off x="1922464" y="6103938"/>
            <a:ext cx="866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samenwerken</a:t>
            </a:r>
          </a:p>
        </p:txBody>
      </p:sp>
      <p:sp>
        <p:nvSpPr>
          <p:cNvPr id="53" name="Tekstvak 34">
            <a:hlinkClick r:id="" action="ppaction://customshow?id=4&amp;return=true"/>
          </p:cNvPr>
          <p:cNvSpPr txBox="1">
            <a:spLocks noChangeArrowheads="1"/>
          </p:cNvSpPr>
          <p:nvPr/>
        </p:nvSpPr>
        <p:spPr bwMode="auto">
          <a:xfrm>
            <a:off x="2673350" y="6103938"/>
            <a:ext cx="71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re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flec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te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ren</a:t>
            </a:r>
          </a:p>
        </p:txBody>
      </p:sp>
      <p:sp>
        <p:nvSpPr>
          <p:cNvPr id="54" name="Tekstvak 35">
            <a:hlinkClick r:id="" action="ppaction://customshow?id=5&amp;return=true"/>
          </p:cNvPr>
          <p:cNvSpPr txBox="1">
            <a:spLocks noChangeArrowheads="1"/>
          </p:cNvSpPr>
          <p:nvPr/>
        </p:nvSpPr>
        <p:spPr bwMode="auto">
          <a:xfrm>
            <a:off x="3282951" y="6103938"/>
            <a:ext cx="708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do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or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zet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ten</a:t>
            </a:r>
          </a:p>
        </p:txBody>
      </p:sp>
      <p:sp>
        <p:nvSpPr>
          <p:cNvPr id="55" name="Tekstvak 36">
            <a:hlinkClick r:id="" action="ppaction://customshow?id=6&amp;return=true"/>
          </p:cNvPr>
          <p:cNvSpPr txBox="1">
            <a:spLocks noChangeArrowheads="1"/>
          </p:cNvSpPr>
          <p:nvPr/>
        </p:nvSpPr>
        <p:spPr bwMode="auto">
          <a:xfrm>
            <a:off x="3903664" y="6103938"/>
            <a:ext cx="1576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ver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ant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woor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de</a:t>
            </a:r>
            <a:r>
              <a:rPr lang="nl-NL" altLang="nl-NL" sz="800" b="1">
                <a:solidFill>
                  <a:srgbClr val="AAB62D"/>
                </a:solidFill>
                <a:latin typeface="Arial" charset="0"/>
              </a:rPr>
              <a:t>lijk</a:t>
            </a:r>
            <a:r>
              <a:rPr lang="nl-NL" altLang="nl-NL" sz="800" b="1">
                <a:solidFill>
                  <a:srgbClr val="0077B3"/>
                </a:solidFill>
                <a:latin typeface="Arial" charset="0"/>
              </a:rPr>
              <a:t>heid</a:t>
            </a:r>
            <a:r>
              <a:rPr lang="nl-NL" altLang="nl-NL" sz="800" b="1">
                <a:solidFill>
                  <a:srgbClr val="EC6501"/>
                </a:solidFill>
                <a:latin typeface="Arial" charset="0"/>
              </a:rPr>
              <a:t> ne</a:t>
            </a:r>
            <a:r>
              <a:rPr lang="nl-NL" altLang="nl-NL" sz="800" b="1">
                <a:solidFill>
                  <a:srgbClr val="C30304"/>
                </a:solidFill>
                <a:latin typeface="Arial" charset="0"/>
              </a:rPr>
              <a:t>men</a:t>
            </a:r>
          </a:p>
        </p:txBody>
      </p:sp>
      <p:sp>
        <p:nvSpPr>
          <p:cNvPr id="56" name="Tekstvak 20"/>
          <p:cNvSpPr txBox="1">
            <a:spLocks noChangeArrowheads="1"/>
          </p:cNvSpPr>
          <p:nvPr/>
        </p:nvSpPr>
        <p:spPr bwMode="auto">
          <a:xfrm>
            <a:off x="683562" y="1007689"/>
            <a:ext cx="2644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000" b="1" i="1" dirty="0">
                <a:solidFill>
                  <a:srgbClr val="0097D8"/>
                </a:solidFill>
                <a:latin typeface="Arial Black" pitchFamily="34" charset="0"/>
              </a:rPr>
              <a:t>Nakijken</a:t>
            </a:r>
          </a:p>
        </p:txBody>
      </p:sp>
      <p:grpSp>
        <p:nvGrpSpPr>
          <p:cNvPr id="57" name="Groep 56"/>
          <p:cNvGrpSpPr/>
          <p:nvPr/>
        </p:nvGrpSpPr>
        <p:grpSpPr>
          <a:xfrm>
            <a:off x="9546456" y="247526"/>
            <a:ext cx="2340000" cy="540000"/>
            <a:chOff x="7376319" y="2868328"/>
            <a:chExt cx="2418556" cy="702645"/>
          </a:xfrm>
        </p:grpSpPr>
        <p:sp>
          <p:nvSpPr>
            <p:cNvPr id="58" name="Rechthoek 57"/>
            <p:cNvSpPr/>
            <p:nvPr/>
          </p:nvSpPr>
          <p:spPr>
            <a:xfrm>
              <a:off x="7376319" y="2868328"/>
              <a:ext cx="2418556" cy="70264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9" name="Picture 2" descr="http://www.libanonlyceum.nl/img/LibanonLyceum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19109"/>
              <a:ext cx="2254250" cy="4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sp>
        <p:nvSpPr>
          <p:cNvPr id="23" name="Afgeronde rechthoek 22">
            <a:hlinkClick r:id="rId9" action="ppaction://hlinksldjump"/>
          </p:cNvPr>
          <p:cNvSpPr/>
          <p:nvPr/>
        </p:nvSpPr>
        <p:spPr>
          <a:xfrm>
            <a:off x="911119" y="2053910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Les 1 	</a:t>
            </a:r>
            <a:r>
              <a:rPr lang="nl-NL" sz="1100" dirty="0"/>
              <a:t>7 t/m 14</a:t>
            </a:r>
            <a:endParaRPr lang="nl-NL" dirty="0"/>
          </a:p>
        </p:txBody>
      </p:sp>
      <p:sp>
        <p:nvSpPr>
          <p:cNvPr id="25" name="Afgeronde rechthoek 24">
            <a:hlinkClick r:id="rId10" action="ppaction://hlinksldjump"/>
          </p:cNvPr>
          <p:cNvSpPr/>
          <p:nvPr/>
        </p:nvSpPr>
        <p:spPr>
          <a:xfrm>
            <a:off x="911119" y="2750596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Les 2 	</a:t>
            </a:r>
            <a:r>
              <a:rPr lang="nl-NL" sz="1100" dirty="0"/>
              <a:t>16 t/m 23</a:t>
            </a:r>
            <a:endParaRPr lang="nl-NL" dirty="0"/>
          </a:p>
        </p:txBody>
      </p:sp>
      <p:sp>
        <p:nvSpPr>
          <p:cNvPr id="26" name="Afgeronde rechthoek 25">
            <a:hlinkClick r:id="rId11" action="ppaction://hlinksldjump"/>
          </p:cNvPr>
          <p:cNvSpPr/>
          <p:nvPr/>
        </p:nvSpPr>
        <p:spPr>
          <a:xfrm>
            <a:off x="911119" y="3436126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Les 3 	</a:t>
            </a:r>
            <a:r>
              <a:rPr lang="nl-NL" sz="1100" dirty="0"/>
              <a:t>26 t/m 31</a:t>
            </a:r>
            <a:endParaRPr lang="nl-NL" dirty="0"/>
          </a:p>
        </p:txBody>
      </p:sp>
      <p:sp>
        <p:nvSpPr>
          <p:cNvPr id="31" name="Afgeronde rechthoek 30">
            <a:hlinkClick r:id="rId12" action="ppaction://hlinksldjump"/>
          </p:cNvPr>
          <p:cNvSpPr/>
          <p:nvPr/>
        </p:nvSpPr>
        <p:spPr>
          <a:xfrm>
            <a:off x="917575" y="4089269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Les 4 	</a:t>
            </a:r>
            <a:r>
              <a:rPr lang="nl-NL" sz="1100" dirty="0"/>
              <a:t>33 t/m 47</a:t>
            </a:r>
            <a:endParaRPr lang="nl-NL" dirty="0"/>
          </a:p>
        </p:txBody>
      </p:sp>
      <p:sp>
        <p:nvSpPr>
          <p:cNvPr id="38" name="Afgeronde rechthoek 37">
            <a:hlinkClick r:id="rId13" action="ppaction://hlinksldjump"/>
          </p:cNvPr>
          <p:cNvSpPr/>
          <p:nvPr/>
        </p:nvSpPr>
        <p:spPr>
          <a:xfrm>
            <a:off x="917575" y="4763914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Les 5 	</a:t>
            </a:r>
            <a:r>
              <a:rPr lang="nl-NL" sz="1100" dirty="0"/>
              <a:t>50 t/m 69</a:t>
            </a:r>
            <a:endParaRPr lang="nl-NL" dirty="0"/>
          </a:p>
        </p:txBody>
      </p:sp>
      <p:sp>
        <p:nvSpPr>
          <p:cNvPr id="39" name="Afgeronde rechthoek 38">
            <a:hlinkClick r:id="rId2" action="ppaction://hlinksldjump"/>
          </p:cNvPr>
          <p:cNvSpPr/>
          <p:nvPr/>
        </p:nvSpPr>
        <p:spPr>
          <a:xfrm>
            <a:off x="9488770" y="5143275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Naar keuzemenu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557650" y="207458"/>
            <a:ext cx="302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1HV  </a:t>
            </a:r>
            <a:r>
              <a:rPr lang="nl-NL" sz="1600" b="1" dirty="0">
                <a:solidFill>
                  <a:schemeClr val="bg1"/>
                </a:solidFill>
                <a:latin typeface="Arial"/>
                <a:cs typeface="Arial"/>
              </a:rPr>
              <a:t>wiskunde     </a:t>
            </a: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H3</a:t>
            </a:r>
          </a:p>
        </p:txBody>
      </p:sp>
      <p:sp>
        <p:nvSpPr>
          <p:cNvPr id="41" name="Afgeronde rechthoek 40">
            <a:hlinkClick r:id="rId14" action="ppaction://hlinksldjump"/>
          </p:cNvPr>
          <p:cNvSpPr/>
          <p:nvPr/>
        </p:nvSpPr>
        <p:spPr>
          <a:xfrm>
            <a:off x="9163332" y="2318658"/>
            <a:ext cx="2048337" cy="500743"/>
          </a:xfrm>
          <a:prstGeom prst="roundRect">
            <a:avLst/>
          </a:prstGeom>
          <a:solidFill>
            <a:srgbClr val="1C123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D-toets</a:t>
            </a:r>
          </a:p>
        </p:txBody>
      </p:sp>
    </p:spTree>
    <p:extLst>
      <p:ext uri="{BB962C8B-B14F-4D97-AF65-F5344CB8AC3E}">
        <p14:creationId xmlns:p14="http://schemas.microsoft.com/office/powerpoint/2010/main" val="19592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43" y="1124688"/>
            <a:ext cx="3162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43" y="2848712"/>
            <a:ext cx="5790740" cy="277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97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33" y="1132053"/>
            <a:ext cx="6733485" cy="289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257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92" y="1076423"/>
            <a:ext cx="6822482" cy="185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8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42" y="1080098"/>
            <a:ext cx="44005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22" y="1165880"/>
            <a:ext cx="4104838" cy="41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5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ep 75"/>
          <p:cNvGrpSpPr/>
          <p:nvPr/>
        </p:nvGrpSpPr>
        <p:grpSpPr>
          <a:xfrm>
            <a:off x="1203071" y="880732"/>
            <a:ext cx="4360974" cy="5802978"/>
            <a:chOff x="1222962" y="33337"/>
            <a:chExt cx="5459727" cy="6738938"/>
          </a:xfrm>
        </p:grpSpPr>
        <p:pic>
          <p:nvPicPr>
            <p:cNvPr id="83" name="Afbeelding 8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1" b="3226"/>
            <a:stretch/>
          </p:blipFill>
          <p:spPr>
            <a:xfrm>
              <a:off x="1222962" y="33337"/>
              <a:ext cx="5459727" cy="6738938"/>
            </a:xfrm>
            <a:prstGeom prst="rect">
              <a:avLst/>
            </a:prstGeom>
          </p:spPr>
        </p:pic>
        <p:pic>
          <p:nvPicPr>
            <p:cNvPr id="84" name="Picture 2" descr="geo bewerkt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3499" y="3291511"/>
              <a:ext cx="1999993" cy="1019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6349569" y="1079025"/>
                <a:ext cx="424734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solidFill>
                      <a:prstClr val="black"/>
                    </a:solidFill>
                  </a:rPr>
                  <a:t>De vader van Jeffrey wil een bakje nasi opwarmen in de oven.</a:t>
                </a:r>
              </a:p>
              <a:p>
                <a:endParaRPr lang="nl-NL" sz="2800" dirty="0">
                  <a:solidFill>
                    <a:prstClr val="black"/>
                  </a:solidFill>
                </a:endParaRPr>
              </a:p>
              <a:p>
                <a:r>
                  <a:rPr lang="nl-NL" sz="2800" dirty="0">
                    <a:solidFill>
                      <a:prstClr val="black"/>
                    </a:solidFill>
                  </a:rPr>
                  <a:t>Hij googelt hoe dat moet.</a:t>
                </a:r>
              </a:p>
              <a:p>
                <a:endParaRPr lang="nl-NL" sz="2800" dirty="0">
                  <a:solidFill>
                    <a:prstClr val="black"/>
                  </a:solidFill>
                </a:endParaRPr>
              </a:p>
              <a:p>
                <a:r>
                  <a:rPr lang="nl-NL" sz="2800" dirty="0">
                    <a:solidFill>
                      <a:prstClr val="black"/>
                    </a:solidFill>
                  </a:rPr>
                  <a:t>In de oven op 120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569" y="1079025"/>
                <a:ext cx="4247343" cy="3108543"/>
              </a:xfrm>
              <a:prstGeom prst="rect">
                <a:avLst/>
              </a:prstGeom>
              <a:blipFill>
                <a:blip r:embed="rId12"/>
                <a:stretch>
                  <a:fillRect l="-3017" t="-1765" r="-4167" b="-47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Afbeeldingsresultaat voor cartoon eten opwarm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93" y="4403384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146444" y="-72849"/>
            <a:ext cx="366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Hoeken</a:t>
            </a:r>
          </a:p>
        </p:txBody>
      </p:sp>
    </p:spTree>
    <p:extLst>
      <p:ext uri="{BB962C8B-B14F-4D97-AF65-F5344CB8AC3E}">
        <p14:creationId xmlns:p14="http://schemas.microsoft.com/office/powerpoint/2010/main" val="17555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20" y="999925"/>
            <a:ext cx="44862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42" y="1145996"/>
            <a:ext cx="4430271" cy="178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61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4" y="1043432"/>
            <a:ext cx="57435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66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2" y="976067"/>
            <a:ext cx="47910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43" y="976067"/>
            <a:ext cx="40671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125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49" y="876476"/>
            <a:ext cx="5760150" cy="459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919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03" y="1020206"/>
            <a:ext cx="5768290" cy="45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07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40" y="876475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721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33" y="1066800"/>
            <a:ext cx="5467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65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25" y="1098062"/>
            <a:ext cx="441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26" y="1316180"/>
            <a:ext cx="3634668" cy="26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7836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945662"/>
            <a:ext cx="50863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212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3" y="1446250"/>
            <a:ext cx="5353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8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vak 29">
            <a:hlinkClick r:id="" action="ppaction://customshow?id=1&amp;return=true"/>
          </p:cNvPr>
          <p:cNvSpPr txBox="1"/>
          <p:nvPr/>
        </p:nvSpPr>
        <p:spPr>
          <a:xfrm>
            <a:off x="1847850" y="6104282"/>
            <a:ext cx="2135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76799" y="-19496"/>
            <a:ext cx="11920416" cy="6788152"/>
            <a:chOff x="132599" y="25176"/>
            <a:chExt cx="8940312" cy="6788152"/>
          </a:xfrm>
        </p:grpSpPr>
        <p:pic>
          <p:nvPicPr>
            <p:cNvPr id="23" name="Afbeelding 2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911" y="6381328"/>
              <a:ext cx="432000" cy="432000"/>
            </a:xfrm>
            <a:prstGeom prst="rect">
              <a:avLst/>
            </a:prstGeom>
          </p:spPr>
        </p:pic>
        <p:pic>
          <p:nvPicPr>
            <p:cNvPr id="24" name="Afbeelding 2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>
              <a:off x="7024574" y="6381328"/>
              <a:ext cx="432000" cy="432000"/>
            </a:xfrm>
            <a:prstGeom prst="rect">
              <a:avLst/>
            </a:prstGeom>
          </p:spPr>
        </p:pic>
        <p:pic>
          <p:nvPicPr>
            <p:cNvPr id="25" name="Afbeelding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3617" y="6381328"/>
              <a:ext cx="432000" cy="432000"/>
            </a:xfrm>
            <a:prstGeom prst="rect">
              <a:avLst/>
            </a:prstGeom>
          </p:spPr>
        </p:pic>
        <p:pic>
          <p:nvPicPr>
            <p:cNvPr id="26" name="Afbeelding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0392" y="6381328"/>
              <a:ext cx="432000" cy="432000"/>
            </a:xfrm>
            <a:prstGeom prst="rect">
              <a:avLst/>
            </a:prstGeom>
          </p:spPr>
        </p:pic>
        <p:sp>
          <p:nvSpPr>
            <p:cNvPr id="2" name="Tekstvak 1"/>
            <p:cNvSpPr txBox="1"/>
            <p:nvPr/>
          </p:nvSpPr>
          <p:spPr>
            <a:xfrm>
              <a:off x="132599" y="25176"/>
              <a:ext cx="57119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8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 Black" pitchFamily="34" charset="0"/>
                </a:rPr>
                <a:t>Klok rekenen (v)</a:t>
              </a: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1954611" y="969298"/>
            <a:ext cx="204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is 3.30 uur.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834588" y="1645975"/>
            <a:ext cx="564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Hoe groot is de hoek die de wijzers maken?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9544" y1="53795" x2="49240" y2="82838"/>
                        <a14:foregroundMark x1="21581" y1="23432" x2="68389" y2="81188"/>
                        <a14:foregroundMark x1="62614" y1="28383" x2="35866" y2="69967"/>
                        <a14:foregroundMark x1="41033" y1="30693" x2="41033" y2="30693"/>
                        <a14:foregroundMark x1="29787" y1="22442" x2="55319" y2="11881"/>
                        <a14:foregroundMark x1="62614" y1="14851" x2="77204" y2="38944"/>
                        <a14:foregroundMark x1="82371" y1="38944" x2="85106" y2="57096"/>
                        <a14:foregroundMark x1="81459" y1="64026" x2="67781" y2="80858"/>
                        <a14:foregroundMark x1="62614" y1="88119" x2="38906" y2="90759"/>
                        <a14:foregroundMark x1="35866" y1="87459" x2="16717" y2="67327"/>
                        <a14:foregroundMark x1="15502" y1="62376" x2="15502" y2="35974"/>
                        <a14:foregroundMark x1="23100" y1="42574" x2="35866" y2="58746"/>
                        <a14:foregroundMark x1="38602" y1="35314" x2="49544" y2="40924"/>
                        <a14:foregroundMark x1="68693" y1="17822" x2="80547" y2="33003"/>
                        <a14:foregroundMark x1="83283" y1="33663" x2="88450" y2="49835"/>
                        <a14:foregroundMark x1="86322" y1="57756" x2="77204" y2="75578"/>
                        <a14:foregroundMark x1="66261" y1="33003" x2="68389" y2="64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42" y="930813"/>
            <a:ext cx="3133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irkel 4"/>
          <p:cNvSpPr/>
          <p:nvPr/>
        </p:nvSpPr>
        <p:spPr>
          <a:xfrm>
            <a:off x="9144364" y="1765097"/>
            <a:ext cx="1328057" cy="1306286"/>
          </a:xfrm>
          <a:prstGeom prst="pie">
            <a:avLst>
              <a:gd name="adj1" fmla="val 1081983"/>
              <a:gd name="adj2" fmla="val 5445136"/>
            </a:avLst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2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3317" name="Picture 5" descr="C:\Users\hp-S5220\AppData\Local\Microsoft\Windows\Temporary Internet Files\Content.IE5\T670EIIC\MC900433838[1].png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7"/>
          <a:stretch/>
        </p:blipFill>
        <p:spPr bwMode="auto">
          <a:xfrm>
            <a:off x="1530349" y="4088597"/>
            <a:ext cx="3743701" cy="7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hp-S5220\AppData\Local\Microsoft\Windows\Temporary Internet Files\Content.IE5\T670EIIC\MC900433838[1].png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5"/>
          <a:stretch/>
        </p:blipFill>
        <p:spPr bwMode="auto">
          <a:xfrm>
            <a:off x="1479744" y="1841685"/>
            <a:ext cx="3743701" cy="22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1866459" y="2842383"/>
                <a:ext cx="307148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De </a:t>
                </a:r>
                <a:r>
                  <a:rPr lang="nl-NL" sz="2400" i="1" dirty="0"/>
                  <a:t>grote</a:t>
                </a:r>
                <a:r>
                  <a:rPr lang="nl-NL" sz="2400" dirty="0"/>
                  <a:t> wijzer draait</a:t>
                </a:r>
              </a:p>
              <a:p>
                <a:r>
                  <a:rPr lang="nl-NL" sz="2400" dirty="0"/>
                  <a:t> </a:t>
                </a:r>
                <a:r>
                  <a:rPr lang="nl-NL" sz="2400" i="1" dirty="0"/>
                  <a:t>360</a:t>
                </a:r>
                <a:r>
                  <a:rPr lang="nl-NL" sz="2400" i="1" dirty="0">
                    <a:latin typeface="Arial"/>
                    <a:cs typeface="Arial"/>
                  </a:rPr>
                  <a:t>̊</a:t>
                </a:r>
                <a:r>
                  <a:rPr lang="nl-NL" sz="2400" dirty="0">
                    <a:latin typeface="Arial"/>
                    <a:cs typeface="Arial"/>
                  </a:rPr>
                  <a:t> per uur.</a:t>
                </a:r>
              </a:p>
              <a:p>
                <a:endParaRPr lang="nl-NL" sz="2400" dirty="0">
                  <a:latin typeface="Arial"/>
                  <a:cs typeface="Arial"/>
                </a:endParaRPr>
              </a:p>
              <a:p>
                <a:r>
                  <a:rPr lang="nl-NL" sz="2400" dirty="0">
                    <a:latin typeface="Arial"/>
                    <a:cs typeface="Arial"/>
                  </a:rPr>
                  <a:t>Dat is 6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  <a:ea typeface="Cambria Math"/>
                        <a:cs typeface="Arial"/>
                      </a:rPr>
                      <m:t>°</m:t>
                    </m:r>
                  </m:oMath>
                </a14:m>
                <a:r>
                  <a:rPr lang="nl-NL" sz="2400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  <a:cs typeface="Arial"/>
                      </a:rPr>
                      <m:t>𝑝𝑒𝑟</m:t>
                    </m:r>
                    <m:r>
                      <a:rPr lang="nl-NL" sz="2400" i="1" dirty="0">
                        <a:latin typeface="Cambria Math"/>
                        <a:cs typeface="Arial"/>
                      </a:rPr>
                      <m:t> </m:t>
                    </m:r>
                    <m:r>
                      <a:rPr lang="nl-NL" sz="2400" i="1" dirty="0">
                        <a:latin typeface="Cambria Math"/>
                        <a:cs typeface="Arial"/>
                      </a:rPr>
                      <m:t>𝑚𝑖𝑛𝑢𝑢𝑡</m:t>
                    </m:r>
                  </m:oMath>
                </a14:m>
                <a:r>
                  <a:rPr lang="nl-NL" sz="2400" dirty="0">
                    <a:latin typeface="Arial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59" y="2842383"/>
                <a:ext cx="3071482" cy="1569660"/>
              </a:xfrm>
              <a:prstGeom prst="rect">
                <a:avLst/>
              </a:prstGeom>
              <a:blipFill>
                <a:blip r:embed="rId13"/>
                <a:stretch>
                  <a:fillRect l="-2976" t="-3101" r="-2183" b="-81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1677386" y="4878396"/>
                <a:ext cx="5408429" cy="1314462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NL" i="1" dirty="0"/>
                  <a:t>grote wijzer: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30 ×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6=</m:t>
                    </m:r>
                    <m:r>
                      <a:rPr lang="nl-NL" b="1" i="1">
                        <a:latin typeface="Cambria Math"/>
                        <a:ea typeface="Cambria Math"/>
                      </a:rPr>
                      <m:t>𝟏𝟖𝟎</m:t>
                    </m:r>
                    <m:r>
                      <a:rPr lang="nl-NL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nl-NL" b="1" i="1" dirty="0">
                  <a:ea typeface="Cambria Math"/>
                </a:endParaRPr>
              </a:p>
              <a:p>
                <a:r>
                  <a:rPr lang="nl-NL" i="1" dirty="0"/>
                  <a:t>kleine wijzer: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3 </m:t>
                    </m:r>
                  </m:oMath>
                </a14:m>
                <a:r>
                  <a:rPr lang="nl-NL" dirty="0">
                    <a:latin typeface="+mj-lt"/>
                  </a:rPr>
                  <a:t>x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>
                        <a:latin typeface="Cambria Math"/>
                      </a:rPr>
                      <m:t>0+30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i="1">
                        <a:latin typeface="Cambria Math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/>
                      </a:rPr>
                      <m:t>15</m:t>
                    </m:r>
                  </m:oMath>
                </a14:m>
                <a:endParaRPr lang="nl-NL" i="1" dirty="0"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/>
                        </a:rPr>
                        <m:t>                           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nl-NL" b="1" i="1">
                          <a:latin typeface="Cambria Math"/>
                          <a:ea typeface="Cambria Math"/>
                        </a:rPr>
                        <m:t>𝟏𝟎𝟓</m:t>
                      </m:r>
                      <m:r>
                        <a:rPr lang="nl-NL" b="1" i="1">
                          <a:latin typeface="Cambria Math"/>
                          <a:ea typeface="Cambria Math"/>
                        </a:rPr>
                        <m:t>°    </m:t>
                      </m:r>
                    </m:oMath>
                  </m:oMathPara>
                </a14:m>
                <a:endParaRPr lang="nl-NL" b="1" i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/>
                        </a:rPr>
                        <m:t>𝐷𝑢𝑠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h𝑜𝑒𝑘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nl-NL" i="1">
                          <a:latin typeface="Cambria Math"/>
                        </a:rPr>
                        <m:t>:180 −105=75°</m:t>
                      </m:r>
                    </m:oMath>
                  </m:oMathPara>
                </a14:m>
                <a:endParaRPr lang="nl-NL" i="1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86" y="4878396"/>
                <a:ext cx="5408429" cy="13144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 descr="C:\Users\hp-S5220\AppData\Local\Microsoft\Windows\Temporary Internet Files\Content.IE5\T670EIIC\MC900433838[1].png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5"/>
          <a:stretch/>
        </p:blipFill>
        <p:spPr bwMode="auto">
          <a:xfrm>
            <a:off x="7009339" y="3417084"/>
            <a:ext cx="3743701" cy="22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hp-S5220\AppData\Local\Microsoft\Windows\Temporary Internet Files\Content.IE5\T670EIIC\MC900433838[1].png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7"/>
          <a:stretch/>
        </p:blipFill>
        <p:spPr bwMode="auto">
          <a:xfrm>
            <a:off x="7059612" y="5651987"/>
            <a:ext cx="3743701" cy="7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/>
              <p:cNvSpPr txBox="1"/>
              <p:nvPr/>
            </p:nvSpPr>
            <p:spPr>
              <a:xfrm>
                <a:off x="7414517" y="4343081"/>
                <a:ext cx="2980111" cy="1605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/>
                  <a:t>De </a:t>
                </a:r>
                <a:r>
                  <a:rPr lang="nl-NL" sz="2400" i="1" dirty="0"/>
                  <a:t>kleine</a:t>
                </a:r>
                <a:r>
                  <a:rPr lang="nl-NL" sz="2400" dirty="0"/>
                  <a:t> wijzer draait</a:t>
                </a:r>
              </a:p>
              <a:p>
                <a:r>
                  <a:rPr lang="nl-NL" sz="2400" dirty="0"/>
                  <a:t> </a:t>
                </a:r>
                <a:r>
                  <a:rPr lang="nl-NL" sz="2400" i="1" dirty="0"/>
                  <a:t>360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  <a:ea typeface="Cambria Math"/>
                        <a:cs typeface="Arial"/>
                      </a:rPr>
                      <m:t>°</m:t>
                    </m:r>
                  </m:oMath>
                </a14:m>
                <a:r>
                  <a:rPr lang="nl-NL" sz="2400" dirty="0">
                    <a:latin typeface="Arial"/>
                    <a:cs typeface="Arial"/>
                  </a:rPr>
                  <a:t>per 12uur.</a:t>
                </a:r>
              </a:p>
              <a:p>
                <a:r>
                  <a:rPr lang="nl-NL" sz="2400" dirty="0">
                    <a:latin typeface="Arial"/>
                    <a:cs typeface="Arial"/>
                  </a:rPr>
                  <a:t>Dat is 30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  <a:ea typeface="Cambria Math"/>
                        <a:cs typeface="Arial"/>
                      </a:rPr>
                      <m:t>° </m:t>
                    </m:r>
                    <m:r>
                      <a:rPr lang="nl-NL" sz="2400" i="1">
                        <a:latin typeface="Cambria Math"/>
                        <a:ea typeface="Cambria Math"/>
                        <a:cs typeface="Arial"/>
                      </a:rPr>
                      <m:t>𝑝𝑒𝑟</m:t>
                    </m:r>
                    <m:r>
                      <a:rPr lang="nl-NL" sz="2400" i="1">
                        <a:latin typeface="Cambria Math"/>
                        <a:ea typeface="Cambria Math"/>
                        <a:cs typeface="Arial"/>
                      </a:rPr>
                      <m:t> </m:t>
                    </m:r>
                    <m:r>
                      <a:rPr lang="nl-NL" sz="2400" i="1">
                        <a:latin typeface="Cambria Math"/>
                        <a:ea typeface="Cambria Math"/>
                        <a:cs typeface="Arial"/>
                      </a:rPr>
                      <m:t>𝑢𝑢𝑟</m:t>
                    </m:r>
                  </m:oMath>
                </a14:m>
                <a:endParaRPr lang="nl-NL" sz="2400" dirty="0">
                  <a:latin typeface="Arial"/>
                  <a:cs typeface="Arial"/>
                </a:endParaRPr>
              </a:p>
              <a:p>
                <a:r>
                  <a:rPr lang="nl-NL" sz="2400" dirty="0">
                    <a:latin typeface="Arial"/>
                    <a:cs typeface="Arial"/>
                  </a:rPr>
                  <a:t>Dat is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nl-NL" sz="2400" i="1">
                                <a:latin typeface="Cambria Math"/>
                                <a:cs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nl-NL" sz="2400" i="1">
                                <a:latin typeface="Cambria Math"/>
                                <a:cs typeface="Arial"/>
                              </a:rPr>
                              <m:t>2</m:t>
                            </m:r>
                          </m:den>
                        </m:f>
                        <m:r>
                          <a:rPr lang="nl-NL" sz="2400" i="1">
                            <a:latin typeface="Cambria Math"/>
                            <a:ea typeface="Cambria Math"/>
                            <a:cs typeface="Arial"/>
                          </a:rPr>
                          <m:t>°</m:t>
                        </m:r>
                      </m:e>
                    </m:box>
                  </m:oMath>
                </a14:m>
                <a:r>
                  <a:rPr lang="nl-NL" sz="2400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/>
                        <a:cs typeface="Arial"/>
                      </a:rPr>
                      <m:t>𝑝𝑒𝑟</m:t>
                    </m:r>
                    <m:r>
                      <a:rPr lang="nl-NL" sz="2400" i="1" dirty="0">
                        <a:latin typeface="Cambria Math"/>
                        <a:cs typeface="Arial"/>
                      </a:rPr>
                      <m:t> </m:t>
                    </m:r>
                    <m:r>
                      <a:rPr lang="nl-NL" sz="2400" i="1" dirty="0">
                        <a:latin typeface="Cambria Math"/>
                        <a:cs typeface="Arial"/>
                      </a:rPr>
                      <m:t>𝑚𝑖𝑛𝑢𝑢𝑡</m:t>
                    </m:r>
                  </m:oMath>
                </a14:m>
                <a:r>
                  <a:rPr lang="nl-NL" sz="2400" dirty="0">
                    <a:latin typeface="Arial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2" name="Tekstvak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517" y="4343081"/>
                <a:ext cx="2980111" cy="1605632"/>
              </a:xfrm>
              <a:prstGeom prst="rect">
                <a:avLst/>
              </a:prstGeom>
              <a:blipFill>
                <a:blip r:embed="rId15"/>
                <a:stretch>
                  <a:fillRect l="-3067" t="-3030" r="-2454" b="-530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0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9" grpId="0" uiExpand="1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42" y="1017100"/>
            <a:ext cx="43624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439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934922"/>
            <a:ext cx="4953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613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45" y="979000"/>
            <a:ext cx="44481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433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847850" y="857250"/>
            <a:ext cx="8487944" cy="5030556"/>
          </a:xfrm>
          <a:prstGeom prst="rect">
            <a:avLst/>
          </a:prstGeom>
          <a:solidFill>
            <a:srgbClr val="0097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97D8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847850" y="972951"/>
            <a:ext cx="8487944" cy="48129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847852" y="2350320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1847852" y="1661722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1847852" y="3727516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1847852" y="3038918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847852" y="5104712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1847852" y="4416114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1847852" y="5793313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1847852" y="973124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847851" y="231633"/>
            <a:ext cx="27400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VX3H</a:t>
            </a:r>
          </a:p>
        </p:txBody>
      </p:sp>
      <p:pic>
        <p:nvPicPr>
          <p:cNvPr id="20" name="Afbeelding 19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794" y="6104282"/>
            <a:ext cx="432000" cy="432000"/>
          </a:xfrm>
          <a:prstGeom prst="rect">
            <a:avLst/>
          </a:prstGeom>
        </p:spPr>
      </p:pic>
      <p:pic>
        <p:nvPicPr>
          <p:cNvPr id="22" name="Afbeelding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457" y="6104282"/>
            <a:ext cx="432000" cy="432000"/>
          </a:xfrm>
          <a:prstGeom prst="rect">
            <a:avLst/>
          </a:prstGeom>
        </p:spPr>
      </p:pic>
      <p:pic>
        <p:nvPicPr>
          <p:cNvPr id="23" name="Afbeelding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500" y="6104282"/>
            <a:ext cx="432000" cy="432000"/>
          </a:xfrm>
          <a:prstGeom prst="rect">
            <a:avLst/>
          </a:prstGeom>
        </p:spPr>
      </p:pic>
      <p:pic>
        <p:nvPicPr>
          <p:cNvPr id="24" name="Afbeelding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3275" y="6104282"/>
            <a:ext cx="432000" cy="432000"/>
          </a:xfrm>
          <a:prstGeom prst="rect">
            <a:avLst/>
          </a:prstGeom>
        </p:spPr>
      </p:pic>
      <p:sp>
        <p:nvSpPr>
          <p:cNvPr id="3" name="Rechthoek 2"/>
          <p:cNvSpPr>
            <a:spLocks/>
          </p:cNvSpPr>
          <p:nvPr/>
        </p:nvSpPr>
        <p:spPr>
          <a:xfrm>
            <a:off x="2345470" y="97312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Wat </a:t>
            </a: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ga ik doen</a:t>
            </a:r>
            <a:r>
              <a:rPr lang="nl-NL" sz="1600" b="1" dirty="0">
                <a:latin typeface="Arial"/>
                <a:cs typeface="Arial"/>
              </a:rPr>
              <a:t>?</a:t>
            </a:r>
          </a:p>
        </p:txBody>
      </p:sp>
      <p:cxnSp>
        <p:nvCxnSpPr>
          <p:cNvPr id="32" name="Rechte verbindingslijn 31"/>
          <p:cNvCxnSpPr>
            <a:stCxn id="8" idx="0"/>
            <a:endCxn id="8" idx="2"/>
          </p:cNvCxnSpPr>
          <p:nvPr/>
        </p:nvCxnSpPr>
        <p:spPr>
          <a:xfrm>
            <a:off x="6091822" y="972951"/>
            <a:ext cx="0" cy="4812935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hoek 32"/>
          <p:cNvSpPr>
            <a:spLocks/>
          </p:cNvSpPr>
          <p:nvPr/>
        </p:nvSpPr>
        <p:spPr>
          <a:xfrm>
            <a:off x="2345470" y="168225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Hoe </a:t>
            </a: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ga ik het doen</a:t>
            </a:r>
            <a:r>
              <a:rPr lang="nl-NL" sz="16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34" name="Rechthoek 33"/>
          <p:cNvSpPr>
            <a:spLocks/>
          </p:cNvSpPr>
          <p:nvPr/>
        </p:nvSpPr>
        <p:spPr>
          <a:xfrm>
            <a:off x="2345470" y="2356036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Met </a:t>
            </a:r>
            <a:r>
              <a:rPr lang="nl-NL" sz="1600" b="1" dirty="0">
                <a:latin typeface="Arial"/>
                <a:cs typeface="Arial"/>
              </a:rPr>
              <a:t>wie </a:t>
            </a: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ga ik het doen</a:t>
            </a:r>
            <a:r>
              <a:rPr lang="nl-NL" sz="16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35" name="Rechthoek 34"/>
          <p:cNvSpPr>
            <a:spLocks/>
          </p:cNvSpPr>
          <p:nvPr/>
        </p:nvSpPr>
        <p:spPr>
          <a:xfrm>
            <a:off x="2345470" y="305373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Welke </a:t>
            </a:r>
            <a:r>
              <a:rPr lang="nl-NL" sz="1600" b="1" dirty="0">
                <a:latin typeface="Arial"/>
                <a:cs typeface="Arial"/>
              </a:rPr>
              <a:t>hulp </a:t>
            </a: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kan ik gebruiken</a:t>
            </a:r>
            <a:r>
              <a:rPr lang="nl-NL" sz="16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36" name="Rechthoek 35"/>
          <p:cNvSpPr>
            <a:spLocks/>
          </p:cNvSpPr>
          <p:nvPr/>
        </p:nvSpPr>
        <p:spPr>
          <a:xfrm>
            <a:off x="2345470" y="3727516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Hoeveel </a:t>
            </a:r>
            <a:r>
              <a:rPr lang="nl-NL" sz="1600" b="1" dirty="0">
                <a:latin typeface="Arial"/>
                <a:cs typeface="Arial"/>
              </a:rPr>
              <a:t>tijd </a:t>
            </a: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heb ik</a:t>
            </a:r>
            <a:r>
              <a:rPr lang="nl-NL" sz="16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39" name="Rechthoek 38"/>
          <p:cNvSpPr>
            <a:spLocks/>
          </p:cNvSpPr>
          <p:nvPr/>
        </p:nvSpPr>
        <p:spPr>
          <a:xfrm>
            <a:off x="2345470" y="4430930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Wat doen we met de </a:t>
            </a:r>
            <a:r>
              <a:rPr lang="nl-NL" sz="1600" b="1" dirty="0">
                <a:latin typeface="Arial"/>
                <a:cs typeface="Arial"/>
              </a:rPr>
              <a:t>uitkomst?</a:t>
            </a:r>
          </a:p>
        </p:txBody>
      </p:sp>
      <p:sp>
        <p:nvSpPr>
          <p:cNvPr id="40" name="Rechthoek 39"/>
          <p:cNvSpPr>
            <a:spLocks/>
          </p:cNvSpPr>
          <p:nvPr/>
        </p:nvSpPr>
        <p:spPr>
          <a:xfrm>
            <a:off x="2345470" y="5104712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Wat doe ik als ik eerder </a:t>
            </a:r>
            <a:r>
              <a:rPr lang="nl-NL" sz="1600" b="1" dirty="0">
                <a:latin typeface="Arial"/>
                <a:cs typeface="Arial"/>
              </a:rPr>
              <a:t>klaar</a:t>
            </a:r>
            <a:r>
              <a:rPr lang="nl-NL" sz="1600" b="1" dirty="0">
                <a:solidFill>
                  <a:srgbClr val="0097D8"/>
                </a:solidFill>
                <a:latin typeface="Arial"/>
                <a:cs typeface="Arial"/>
              </a:rPr>
              <a:t> ben</a:t>
            </a:r>
            <a:r>
              <a:rPr lang="nl-NL" sz="16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41" name="Rechthoek 40"/>
          <p:cNvSpPr>
            <a:spLocks/>
          </p:cNvSpPr>
          <p:nvPr/>
        </p:nvSpPr>
        <p:spPr>
          <a:xfrm>
            <a:off x="6303794" y="97312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Opdracht</a:t>
            </a:r>
          </a:p>
        </p:txBody>
      </p:sp>
      <p:sp>
        <p:nvSpPr>
          <p:cNvPr id="42" name="Rechthoek 41"/>
          <p:cNvSpPr>
            <a:spLocks/>
          </p:cNvSpPr>
          <p:nvPr/>
        </p:nvSpPr>
        <p:spPr>
          <a:xfrm>
            <a:off x="6303794" y="168225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Op deze manier</a:t>
            </a:r>
          </a:p>
        </p:txBody>
      </p:sp>
      <p:sp>
        <p:nvSpPr>
          <p:cNvPr id="43" name="Rechthoek 42"/>
          <p:cNvSpPr>
            <a:spLocks/>
          </p:cNvSpPr>
          <p:nvPr/>
        </p:nvSpPr>
        <p:spPr>
          <a:xfrm>
            <a:off x="6303794" y="2356036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Met je klasgenoot</a:t>
            </a:r>
          </a:p>
        </p:txBody>
      </p:sp>
      <p:sp>
        <p:nvSpPr>
          <p:cNvPr id="44" name="Rechthoek 43"/>
          <p:cNvSpPr>
            <a:spLocks/>
          </p:cNvSpPr>
          <p:nvPr/>
        </p:nvSpPr>
        <p:spPr>
          <a:xfrm>
            <a:off x="6303794" y="305373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Eerst binnen je groep daarna…</a:t>
            </a:r>
          </a:p>
        </p:txBody>
      </p:sp>
      <p:sp>
        <p:nvSpPr>
          <p:cNvPr id="45" name="Rechthoek 44"/>
          <p:cNvSpPr>
            <a:spLocks/>
          </p:cNvSpPr>
          <p:nvPr/>
        </p:nvSpPr>
        <p:spPr>
          <a:xfrm>
            <a:off x="6303794" y="3727516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XX minuten</a:t>
            </a:r>
          </a:p>
        </p:txBody>
      </p:sp>
      <p:sp>
        <p:nvSpPr>
          <p:cNvPr id="46" name="Rechthoek 45"/>
          <p:cNvSpPr>
            <a:spLocks/>
          </p:cNvSpPr>
          <p:nvPr/>
        </p:nvSpPr>
        <p:spPr>
          <a:xfrm>
            <a:off x="6303794" y="4430930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Je controleert</a:t>
            </a:r>
          </a:p>
        </p:txBody>
      </p:sp>
      <p:sp>
        <p:nvSpPr>
          <p:cNvPr id="47" name="Rechthoek 46"/>
          <p:cNvSpPr>
            <a:spLocks/>
          </p:cNvSpPr>
          <p:nvPr/>
        </p:nvSpPr>
        <p:spPr>
          <a:xfrm>
            <a:off x="6303794" y="5104712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Opdracht extra</a:t>
            </a:r>
          </a:p>
        </p:txBody>
      </p:sp>
      <p:pic>
        <p:nvPicPr>
          <p:cNvPr id="52" name="Afbeelding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7458" y="227905"/>
            <a:ext cx="2051999" cy="6302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0" name="Tekstvak 49">
            <a:hlinkClick r:id="" action="ppaction://customshow?id=1&amp;return=true"/>
          </p:cNvPr>
          <p:cNvSpPr txBox="1"/>
          <p:nvPr/>
        </p:nvSpPr>
        <p:spPr>
          <a:xfrm>
            <a:off x="1847851" y="6104282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klassikaal</a:t>
            </a:r>
          </a:p>
        </p:txBody>
      </p:sp>
      <p:sp>
        <p:nvSpPr>
          <p:cNvPr id="51" name="Tekstvak 50">
            <a:hlinkClick r:id="" action="ppaction://customshow?id=2&amp;return=true"/>
          </p:cNvPr>
          <p:cNvSpPr txBox="1"/>
          <p:nvPr/>
        </p:nvSpPr>
        <p:spPr>
          <a:xfrm>
            <a:off x="2403290" y="6104838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zelfstandig werken</a:t>
            </a:r>
          </a:p>
        </p:txBody>
      </p:sp>
      <p:sp>
        <p:nvSpPr>
          <p:cNvPr id="55" name="Tekstvak 54">
            <a:hlinkClick r:id="" action="ppaction://customshow?id=3&amp;return=true"/>
          </p:cNvPr>
          <p:cNvSpPr txBox="1"/>
          <p:nvPr/>
        </p:nvSpPr>
        <p:spPr>
          <a:xfrm>
            <a:off x="3407896" y="6104282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samenwerken</a:t>
            </a:r>
          </a:p>
        </p:txBody>
      </p:sp>
      <p:sp>
        <p:nvSpPr>
          <p:cNvPr id="56" name="Tekstvak 55">
            <a:hlinkClick r:id="" action="ppaction://customshow?id=4&amp;return=true"/>
          </p:cNvPr>
          <p:cNvSpPr txBox="1"/>
          <p:nvPr/>
        </p:nvSpPr>
        <p:spPr>
          <a:xfrm>
            <a:off x="4159025" y="61042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flec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ren</a:t>
            </a:r>
          </a:p>
        </p:txBody>
      </p:sp>
      <p:sp>
        <p:nvSpPr>
          <p:cNvPr id="57" name="Tekstvak 56">
            <a:hlinkClick r:id="" action="ppaction://customshow?id=5&amp;return=true"/>
          </p:cNvPr>
          <p:cNvSpPr txBox="1"/>
          <p:nvPr/>
        </p:nvSpPr>
        <p:spPr>
          <a:xfrm>
            <a:off x="4768637" y="610427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zet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ten</a:t>
            </a:r>
          </a:p>
        </p:txBody>
      </p:sp>
      <p:sp>
        <p:nvSpPr>
          <p:cNvPr id="58" name="Tekstvak 57">
            <a:hlinkClick r:id="" action="ppaction://customshow?id=6&amp;return=true"/>
          </p:cNvPr>
          <p:cNvSpPr txBox="1"/>
          <p:nvPr/>
        </p:nvSpPr>
        <p:spPr>
          <a:xfrm>
            <a:off x="5389135" y="6104270"/>
            <a:ext cx="1576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ant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woor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lijk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heid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 ne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24739726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847850" y="857250"/>
            <a:ext cx="8487944" cy="5030556"/>
          </a:xfrm>
          <a:prstGeom prst="rect">
            <a:avLst/>
          </a:prstGeom>
          <a:solidFill>
            <a:srgbClr val="0097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97D8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847850" y="972951"/>
            <a:ext cx="8487944" cy="48129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847852" y="2350320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1847852" y="1661722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1847852" y="3727516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1847852" y="3038918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847852" y="5104712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1847852" y="4416114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1847852" y="5793313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1847852" y="973124"/>
            <a:ext cx="8477767" cy="0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1585" y="517438"/>
            <a:ext cx="1727998" cy="161311"/>
          </a:xfrm>
        </p:spPr>
        <p:txBody>
          <a:bodyPr vert="horz" lIns="0" tIns="0" rIns="91440" bIns="0" rtlCol="0" anchor="t" anchorCtr="0"/>
          <a:lstStyle/>
          <a:p>
            <a:fld id="{427C5411-7245-F94F-A9A8-E6EDD2B59041}" type="datetime2">
              <a:rPr lang="nl-NL" sz="1000">
                <a:solidFill>
                  <a:srgbClr val="CCE8F3"/>
                </a:solidFill>
                <a:latin typeface="Arial"/>
                <a:cs typeface="Arial"/>
              </a:rPr>
              <a:t>dinsdag 22 november 2016</a:t>
            </a:fld>
            <a:endParaRPr lang="nl-NL" sz="1000" dirty="0">
              <a:solidFill>
                <a:srgbClr val="CCE8F3"/>
              </a:solidFill>
              <a:latin typeface="Arial"/>
              <a:cs typeface="Arial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847851" y="231633"/>
            <a:ext cx="27400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Project</a:t>
            </a:r>
          </a:p>
        </p:txBody>
      </p:sp>
      <p:pic>
        <p:nvPicPr>
          <p:cNvPr id="20" name="Afbeelding 19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794" y="6104282"/>
            <a:ext cx="432000" cy="432000"/>
          </a:xfrm>
          <a:prstGeom prst="rect">
            <a:avLst/>
          </a:prstGeom>
        </p:spPr>
      </p:pic>
      <p:pic>
        <p:nvPicPr>
          <p:cNvPr id="22" name="Afbeelding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457" y="6104282"/>
            <a:ext cx="432000" cy="432000"/>
          </a:xfrm>
          <a:prstGeom prst="rect">
            <a:avLst/>
          </a:prstGeom>
        </p:spPr>
      </p:pic>
      <p:pic>
        <p:nvPicPr>
          <p:cNvPr id="23" name="Afbeelding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500" y="6104282"/>
            <a:ext cx="432000" cy="432000"/>
          </a:xfrm>
          <a:prstGeom prst="rect">
            <a:avLst/>
          </a:prstGeom>
        </p:spPr>
      </p:pic>
      <p:pic>
        <p:nvPicPr>
          <p:cNvPr id="24" name="Afbeelding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3275" y="6104282"/>
            <a:ext cx="432000" cy="432000"/>
          </a:xfrm>
          <a:prstGeom prst="rect">
            <a:avLst/>
          </a:prstGeom>
        </p:spPr>
      </p:pic>
      <p:sp>
        <p:nvSpPr>
          <p:cNvPr id="3" name="Rechthoek 2"/>
          <p:cNvSpPr>
            <a:spLocks/>
          </p:cNvSpPr>
          <p:nvPr/>
        </p:nvSpPr>
        <p:spPr>
          <a:xfrm>
            <a:off x="2345470" y="97312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Doel(en) van het project</a:t>
            </a:r>
          </a:p>
        </p:txBody>
      </p:sp>
      <p:cxnSp>
        <p:nvCxnSpPr>
          <p:cNvPr id="32" name="Rechte verbindingslijn 31"/>
          <p:cNvCxnSpPr>
            <a:stCxn id="8" idx="0"/>
            <a:endCxn id="8" idx="2"/>
          </p:cNvCxnSpPr>
          <p:nvPr/>
        </p:nvCxnSpPr>
        <p:spPr>
          <a:xfrm>
            <a:off x="6091822" y="972951"/>
            <a:ext cx="0" cy="4812935"/>
          </a:xfrm>
          <a:prstGeom prst="line">
            <a:avLst/>
          </a:prstGeom>
          <a:ln w="38100">
            <a:solidFill>
              <a:srgbClr val="0097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hoek 32"/>
          <p:cNvSpPr>
            <a:spLocks/>
          </p:cNvSpPr>
          <p:nvPr/>
        </p:nvSpPr>
        <p:spPr>
          <a:xfrm>
            <a:off x="2345470" y="168225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Groepsindeling</a:t>
            </a:r>
          </a:p>
        </p:txBody>
      </p:sp>
      <p:sp>
        <p:nvSpPr>
          <p:cNvPr id="34" name="Rechthoek 33"/>
          <p:cNvSpPr>
            <a:spLocks/>
          </p:cNvSpPr>
          <p:nvPr/>
        </p:nvSpPr>
        <p:spPr>
          <a:xfrm>
            <a:off x="2345470" y="2356036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Eindopdracht</a:t>
            </a:r>
          </a:p>
        </p:txBody>
      </p:sp>
      <p:sp>
        <p:nvSpPr>
          <p:cNvPr id="35" name="Rechthoek 34"/>
          <p:cNvSpPr>
            <a:spLocks/>
          </p:cNvSpPr>
          <p:nvPr/>
        </p:nvSpPr>
        <p:spPr>
          <a:xfrm>
            <a:off x="2345470" y="3053734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Tussenstappen</a:t>
            </a:r>
          </a:p>
        </p:txBody>
      </p:sp>
      <p:sp>
        <p:nvSpPr>
          <p:cNvPr id="36" name="Rechthoek 35"/>
          <p:cNvSpPr>
            <a:spLocks/>
          </p:cNvSpPr>
          <p:nvPr/>
        </p:nvSpPr>
        <p:spPr>
          <a:xfrm>
            <a:off x="2345470" y="3727516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Tijdpad</a:t>
            </a:r>
          </a:p>
        </p:txBody>
      </p:sp>
      <p:sp>
        <p:nvSpPr>
          <p:cNvPr id="39" name="Rechthoek 38"/>
          <p:cNvSpPr>
            <a:spLocks/>
          </p:cNvSpPr>
          <p:nvPr/>
        </p:nvSpPr>
        <p:spPr>
          <a:xfrm>
            <a:off x="2345470" y="4430930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Beoordeling van de inhoud</a:t>
            </a:r>
          </a:p>
        </p:txBody>
      </p:sp>
      <p:sp>
        <p:nvSpPr>
          <p:cNvPr id="40" name="Rechthoek 39"/>
          <p:cNvSpPr>
            <a:spLocks/>
          </p:cNvSpPr>
          <p:nvPr/>
        </p:nvSpPr>
        <p:spPr>
          <a:xfrm>
            <a:off x="2345470" y="5104712"/>
            <a:ext cx="3600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600" b="1" dirty="0">
                <a:latin typeface="Arial"/>
                <a:cs typeface="Arial"/>
              </a:rPr>
              <a:t>Beoordeling van de samenwerking</a:t>
            </a:r>
          </a:p>
        </p:txBody>
      </p:sp>
      <p:sp>
        <p:nvSpPr>
          <p:cNvPr id="41" name="Rechthoek 40"/>
          <p:cNvSpPr>
            <a:spLocks/>
          </p:cNvSpPr>
          <p:nvPr/>
        </p:nvSpPr>
        <p:spPr>
          <a:xfrm>
            <a:off x="6303794" y="973124"/>
            <a:ext cx="3816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De basisstof verwerken, verbreden of op een andere manier aanbieden.</a:t>
            </a:r>
          </a:p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Of een dieper begrip van de basisstof aanbrengen.</a:t>
            </a:r>
          </a:p>
        </p:txBody>
      </p:sp>
      <p:sp>
        <p:nvSpPr>
          <p:cNvPr id="42" name="Rechthoek 41"/>
          <p:cNvSpPr>
            <a:spLocks/>
          </p:cNvSpPr>
          <p:nvPr/>
        </p:nvSpPr>
        <p:spPr>
          <a:xfrm>
            <a:off x="6303794" y="1682254"/>
            <a:ext cx="3816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Er zijn veel mogelijkheden. Breng zoveel mogelijk variatie aan.</a:t>
            </a:r>
          </a:p>
        </p:txBody>
      </p:sp>
      <p:sp>
        <p:nvSpPr>
          <p:cNvPr id="43" name="Rechthoek 42"/>
          <p:cNvSpPr>
            <a:spLocks/>
          </p:cNvSpPr>
          <p:nvPr/>
        </p:nvSpPr>
        <p:spPr>
          <a:xfrm>
            <a:off x="6303794" y="2356036"/>
            <a:ext cx="3816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Een dossier, een repetitie, een presentatie, een spel, een poster, een </a:t>
            </a:r>
            <a:r>
              <a:rPr lang="nl-NL" sz="1200" i="1" dirty="0" err="1">
                <a:solidFill>
                  <a:srgbClr val="1C123E"/>
                </a:solidFill>
                <a:latin typeface="Arial"/>
                <a:cs typeface="Arial"/>
              </a:rPr>
              <a:t>powerpoint</a:t>
            </a: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, een ……</a:t>
            </a:r>
          </a:p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Kun je alle groepsleden aanspreken op het eindproduct?</a:t>
            </a:r>
          </a:p>
        </p:txBody>
      </p:sp>
      <p:sp>
        <p:nvSpPr>
          <p:cNvPr id="44" name="Rechthoek 43"/>
          <p:cNvSpPr>
            <a:spLocks/>
          </p:cNvSpPr>
          <p:nvPr/>
        </p:nvSpPr>
        <p:spPr>
          <a:xfrm>
            <a:off x="6303794" y="3053734"/>
            <a:ext cx="3816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De tussenstappen zijn bedoeld om zowel van het groepsproces als van de inhoudelijke voortgang op de hoogte te blijven.</a:t>
            </a:r>
          </a:p>
        </p:txBody>
      </p:sp>
      <p:sp>
        <p:nvSpPr>
          <p:cNvPr id="45" name="Rechthoek 44"/>
          <p:cNvSpPr>
            <a:spLocks/>
          </p:cNvSpPr>
          <p:nvPr/>
        </p:nvSpPr>
        <p:spPr>
          <a:xfrm>
            <a:off x="6303794" y="3727516"/>
            <a:ext cx="3816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Wanneer moeten de tussenstappen af?</a:t>
            </a:r>
          </a:p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Wanneer moet de eindopdracht af?</a:t>
            </a:r>
          </a:p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Wat gebeurt er als je te laat bent?</a:t>
            </a:r>
          </a:p>
        </p:txBody>
      </p:sp>
      <p:sp>
        <p:nvSpPr>
          <p:cNvPr id="46" name="Rechthoek 45"/>
          <p:cNvSpPr>
            <a:spLocks/>
          </p:cNvSpPr>
          <p:nvPr/>
        </p:nvSpPr>
        <p:spPr>
          <a:xfrm>
            <a:off x="6303794" y="4430930"/>
            <a:ext cx="3816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Hoe vaak telt de opdracht mee? Waar wordt op gelet? </a:t>
            </a:r>
          </a:p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Hoeveel punten krijgen de leerlingen voor wat? </a:t>
            </a:r>
          </a:p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Krijgen alle groepsleden hetzelfde cijfer?</a:t>
            </a:r>
          </a:p>
        </p:txBody>
      </p:sp>
      <p:sp>
        <p:nvSpPr>
          <p:cNvPr id="47" name="Rechthoek 46"/>
          <p:cNvSpPr>
            <a:spLocks/>
          </p:cNvSpPr>
          <p:nvPr/>
        </p:nvSpPr>
        <p:spPr>
          <a:xfrm>
            <a:off x="6303794" y="5104712"/>
            <a:ext cx="3816000" cy="67434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Hoe houd je zicht op de samenwerking? Wordt </a:t>
            </a:r>
            <a:r>
              <a:rPr lang="nl-NL" sz="1200" i="1">
                <a:solidFill>
                  <a:srgbClr val="1C123E"/>
                </a:solidFill>
                <a:latin typeface="Arial"/>
                <a:cs typeface="Arial"/>
              </a:rPr>
              <a:t>samenwerking beoordeeld? </a:t>
            </a:r>
            <a:r>
              <a:rPr lang="nl-NL" sz="1200" i="1" dirty="0">
                <a:solidFill>
                  <a:srgbClr val="1C123E"/>
                </a:solidFill>
                <a:latin typeface="Arial"/>
                <a:cs typeface="Arial"/>
              </a:rPr>
              <a:t>Kunnen leerlingen er punten voor krijgen? Zo ja, hoe zwaar tellen die mee?</a:t>
            </a:r>
          </a:p>
        </p:txBody>
      </p:sp>
      <p:pic>
        <p:nvPicPr>
          <p:cNvPr id="52" name="Afbeelding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7458" y="227905"/>
            <a:ext cx="2051999" cy="6302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0" name="Tekstvak 49">
            <a:hlinkClick r:id="" action="ppaction://customshow?id=1&amp;return=true"/>
          </p:cNvPr>
          <p:cNvSpPr txBox="1"/>
          <p:nvPr/>
        </p:nvSpPr>
        <p:spPr>
          <a:xfrm>
            <a:off x="1847851" y="6104282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klassikaal</a:t>
            </a:r>
          </a:p>
        </p:txBody>
      </p:sp>
      <p:sp>
        <p:nvSpPr>
          <p:cNvPr id="51" name="Tekstvak 50">
            <a:hlinkClick r:id="" action="ppaction://customshow?id=2&amp;return=true"/>
          </p:cNvPr>
          <p:cNvSpPr txBox="1"/>
          <p:nvPr/>
        </p:nvSpPr>
        <p:spPr>
          <a:xfrm>
            <a:off x="2403290" y="6104838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zelfstandig werken</a:t>
            </a:r>
          </a:p>
        </p:txBody>
      </p:sp>
      <p:sp>
        <p:nvSpPr>
          <p:cNvPr id="55" name="Tekstvak 54">
            <a:hlinkClick r:id="" action="ppaction://customshow?id=3&amp;return=true"/>
          </p:cNvPr>
          <p:cNvSpPr txBox="1"/>
          <p:nvPr/>
        </p:nvSpPr>
        <p:spPr>
          <a:xfrm>
            <a:off x="3407896" y="6104282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samenwerken</a:t>
            </a:r>
          </a:p>
        </p:txBody>
      </p:sp>
      <p:sp>
        <p:nvSpPr>
          <p:cNvPr id="56" name="Tekstvak 55">
            <a:hlinkClick r:id="" action="ppaction://customshow?id=4&amp;return=true"/>
          </p:cNvPr>
          <p:cNvSpPr txBox="1"/>
          <p:nvPr/>
        </p:nvSpPr>
        <p:spPr>
          <a:xfrm>
            <a:off x="4159025" y="61042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flec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ren</a:t>
            </a:r>
          </a:p>
        </p:txBody>
      </p:sp>
      <p:sp>
        <p:nvSpPr>
          <p:cNvPr id="57" name="Tekstvak 56">
            <a:hlinkClick r:id="" action="ppaction://customshow?id=5&amp;return=true"/>
          </p:cNvPr>
          <p:cNvSpPr txBox="1"/>
          <p:nvPr/>
        </p:nvSpPr>
        <p:spPr>
          <a:xfrm>
            <a:off x="4768637" y="610427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zet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ten</a:t>
            </a:r>
          </a:p>
        </p:txBody>
      </p:sp>
      <p:sp>
        <p:nvSpPr>
          <p:cNvPr id="58" name="Tekstvak 57">
            <a:hlinkClick r:id="" action="ppaction://customshow?id=6&amp;return=true"/>
          </p:cNvPr>
          <p:cNvSpPr txBox="1"/>
          <p:nvPr/>
        </p:nvSpPr>
        <p:spPr>
          <a:xfrm>
            <a:off x="5389135" y="6104270"/>
            <a:ext cx="1576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ant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woor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nl-NL" sz="800" b="1" dirty="0">
                <a:solidFill>
                  <a:srgbClr val="AAB62D"/>
                </a:solidFill>
                <a:latin typeface="Arial" pitchFamily="34" charset="0"/>
                <a:cs typeface="Arial" pitchFamily="34" charset="0"/>
              </a:rPr>
              <a:t>lijk</a:t>
            </a:r>
            <a:r>
              <a:rPr lang="nl-NL" sz="800" b="1" dirty="0">
                <a:solidFill>
                  <a:srgbClr val="0077B3"/>
                </a:solidFill>
                <a:latin typeface="Arial" pitchFamily="34" charset="0"/>
                <a:cs typeface="Arial" pitchFamily="34" charset="0"/>
              </a:rPr>
              <a:t>heid</a:t>
            </a:r>
            <a:r>
              <a:rPr lang="nl-NL" sz="800" b="1" dirty="0">
                <a:solidFill>
                  <a:srgbClr val="EC6501"/>
                </a:solidFill>
                <a:latin typeface="Arial" pitchFamily="34" charset="0"/>
                <a:cs typeface="Arial" pitchFamily="34" charset="0"/>
              </a:rPr>
              <a:t> ne</a:t>
            </a:r>
            <a:r>
              <a:rPr lang="nl-NL" sz="800" b="1" dirty="0">
                <a:solidFill>
                  <a:srgbClr val="C30304"/>
                </a:solidFill>
                <a:latin typeface="Arial" pitchFamily="34" charset="0"/>
                <a:cs typeface="Arial" pitchFamily="34" charset="0"/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24802073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2366" r:id="rId2" imgW="9144000" imgH="6858000"/>
        </mc:Choice>
        <mc:Fallback>
          <p:control r:id="rId2" imgW="9144000" imgH="6858000">
            <p:pic>
              <p:nvPicPr>
                <p:cNvPr id="2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11557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30" y="234201"/>
            <a:ext cx="2045588" cy="62588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82019"/>
              </p:ext>
            </p:extLst>
          </p:nvPr>
        </p:nvGraphicFramePr>
        <p:xfrm>
          <a:off x="1676385" y="602314"/>
          <a:ext cx="8649823" cy="619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Document" r:id="rId4" imgW="9610914" imgH="6878090" progId="Word.Document.12">
                  <p:embed/>
                </p:oleObj>
              </mc:Choice>
              <mc:Fallback>
                <p:oleObj name="Document" r:id="rId4" imgW="9610914" imgH="6878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385" y="602314"/>
                        <a:ext cx="8649823" cy="619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4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30" y="234201"/>
            <a:ext cx="2045588" cy="62588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872095"/>
              </p:ext>
            </p:extLst>
          </p:nvPr>
        </p:nvGraphicFramePr>
        <p:xfrm>
          <a:off x="1671083" y="601575"/>
          <a:ext cx="8649823" cy="619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Document" r:id="rId4" imgW="9610914" imgH="6878090" progId="Word.Document.12">
                  <p:embed/>
                </p:oleObj>
              </mc:Choice>
              <mc:Fallback>
                <p:oleObj name="Document" r:id="rId4" imgW="9610914" imgH="6878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083" y="601575"/>
                        <a:ext cx="8649823" cy="619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5038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30" y="234201"/>
            <a:ext cx="2045588" cy="62588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50298"/>
              </p:ext>
            </p:extLst>
          </p:nvPr>
        </p:nvGraphicFramePr>
        <p:xfrm>
          <a:off x="1681405" y="601575"/>
          <a:ext cx="8649823" cy="619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Document" r:id="rId4" imgW="9610914" imgH="6878090" progId="Word.Document.12">
                  <p:embed/>
                </p:oleObj>
              </mc:Choice>
              <mc:Fallback>
                <p:oleObj name="Document" r:id="rId4" imgW="9610914" imgH="6878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1405" y="601575"/>
                        <a:ext cx="8649823" cy="619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295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30" y="234201"/>
            <a:ext cx="2045588" cy="62588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05290"/>
              </p:ext>
            </p:extLst>
          </p:nvPr>
        </p:nvGraphicFramePr>
        <p:xfrm>
          <a:off x="1671620" y="593444"/>
          <a:ext cx="8625849" cy="574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Document" r:id="rId4" imgW="9584277" imgH="6386926" progId="Word.Document.12">
                  <p:embed/>
                </p:oleObj>
              </mc:Choice>
              <mc:Fallback>
                <p:oleObj name="Document" r:id="rId4" imgW="9584277" imgH="6386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620" y="593444"/>
                        <a:ext cx="8625849" cy="5748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27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397502" y="1395899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800" b="1" dirty="0">
                <a:latin typeface="Arial"/>
              </a:rPr>
              <a:t>	maken:  8, 9 en 13</a:t>
            </a:r>
          </a:p>
          <a:p>
            <a:pPr>
              <a:lnSpc>
                <a:spcPts val="2400"/>
              </a:lnSpc>
            </a:pPr>
            <a:endParaRPr lang="nl-NL" sz="2800" b="1" dirty="0"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800" b="1" dirty="0">
                <a:latin typeface="Arial"/>
              </a:rPr>
              <a:t>          Vwo: 14 ook maken</a:t>
            </a:r>
          </a:p>
          <a:p>
            <a:pPr>
              <a:lnSpc>
                <a:spcPts val="2400"/>
              </a:lnSpc>
            </a:pPr>
            <a:endParaRPr lang="nl-NL" sz="2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5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30" y="234201"/>
            <a:ext cx="2045588" cy="62588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41583"/>
              </p:ext>
            </p:extLst>
          </p:nvPr>
        </p:nvGraphicFramePr>
        <p:xfrm>
          <a:off x="1676399" y="603007"/>
          <a:ext cx="8702304" cy="548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Document" r:id="rId4" imgW="9669227" imgH="6096120" progId="Word.Document.12">
                  <p:embed/>
                </p:oleObj>
              </mc:Choice>
              <mc:Fallback>
                <p:oleObj name="Document" r:id="rId4" imgW="9669227" imgH="6096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399" y="603007"/>
                        <a:ext cx="8702304" cy="548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2704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30" y="234201"/>
            <a:ext cx="2045588" cy="62588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073225"/>
              </p:ext>
            </p:extLst>
          </p:nvPr>
        </p:nvGraphicFramePr>
        <p:xfrm>
          <a:off x="1676936" y="602546"/>
          <a:ext cx="8702304" cy="610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Document" r:id="rId4" imgW="9669227" imgH="6787280" progId="Word.Document.12">
                  <p:embed/>
                </p:oleObj>
              </mc:Choice>
              <mc:Fallback>
                <p:oleObj name="Document" r:id="rId4" imgW="9669227" imgH="6787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936" y="602546"/>
                        <a:ext cx="8702304" cy="610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27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397502" y="1775944"/>
            <a:ext cx="7642865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2800" b="1" dirty="0">
                <a:latin typeface="Arial"/>
              </a:rPr>
              <a:t>	maken:  8, 9 en 13</a:t>
            </a:r>
          </a:p>
          <a:p>
            <a:pPr>
              <a:lnSpc>
                <a:spcPts val="2400"/>
              </a:lnSpc>
            </a:pPr>
            <a:endParaRPr lang="nl-NL" sz="2800" b="1" dirty="0">
              <a:latin typeface="Arial"/>
            </a:endParaRPr>
          </a:p>
          <a:p>
            <a:pPr>
              <a:lnSpc>
                <a:spcPts val="2400"/>
              </a:lnSpc>
            </a:pPr>
            <a:r>
              <a:rPr lang="nl-NL" sz="2800" b="1" dirty="0">
                <a:latin typeface="Arial"/>
              </a:rPr>
              <a:t>          Vwo: 14 ook maken</a:t>
            </a:r>
          </a:p>
          <a:p>
            <a:pPr>
              <a:lnSpc>
                <a:spcPts val="2400"/>
              </a:lnSpc>
            </a:pPr>
            <a:endParaRPr lang="nl-NL" sz="2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746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youtube.nl"/>
  <p:tag name="LOOP" val="0"/>
  <p:tag name="SIZE" val="100"/>
  <p:tag name="POSITION" val="3"/>
  <p:tag name="RESIDUE" val="-1"/>
</p:tagLst>
</file>

<file path=ppt/theme/theme1.xml><?xml version="1.0" encoding="utf-8"?>
<a:theme xmlns:a="http://schemas.openxmlformats.org/drawingml/2006/main" name="TM2012LL05_Placemat_zw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M2012LL05_Placemat_zw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TM2012LL05_Placemat_zw2</Template>
  <TotalTime>1877</TotalTime>
  <Words>1834</Words>
  <Application>Microsoft Office PowerPoint</Application>
  <PresentationFormat>Breedbeeld</PresentationFormat>
  <Paragraphs>652</Paragraphs>
  <Slides>81</Slides>
  <Notes>3</Notes>
  <HiddenSlides>0</HiddenSlides>
  <MMClips>0</MMClips>
  <ScaleCrop>false</ScaleCrop>
  <HeadingPairs>
    <vt:vector size="10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81</vt:i4>
      </vt:variant>
      <vt:variant>
        <vt:lpstr>Aangepaste voorstellingen</vt:lpstr>
      </vt:variant>
      <vt:variant>
        <vt:i4>9</vt:i4>
      </vt:variant>
    </vt:vector>
  </HeadingPairs>
  <TitlesOfParts>
    <vt:vector size="102" baseType="lpstr">
      <vt:lpstr>ＭＳ Ｐゴシック</vt:lpstr>
      <vt:lpstr>Arial</vt:lpstr>
      <vt:lpstr>Arial Black</vt:lpstr>
      <vt:lpstr>Calibri</vt:lpstr>
      <vt:lpstr>Cambria Math</vt:lpstr>
      <vt:lpstr>Euclid Symbol</vt:lpstr>
      <vt:lpstr>Symbol</vt:lpstr>
      <vt:lpstr>Times New Roman</vt:lpstr>
      <vt:lpstr>Wingdings</vt:lpstr>
      <vt:lpstr>TM2012LL05_Placemat_zw2</vt:lpstr>
      <vt:lpstr>1_TM2012LL05_Placemat_zw2</vt:lpstr>
      <vt:lpstr>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</vt:lpstr>
      <vt:lpstr>Klassikaal</vt:lpstr>
      <vt:lpstr>Zelfstandig werken</vt:lpstr>
      <vt:lpstr>Samenwerken</vt:lpstr>
      <vt:lpstr>Reflecteren</vt:lpstr>
      <vt:lpstr>Doorzetten</vt:lpstr>
      <vt:lpstr>Verantwoordelijkheid nemen</vt:lpstr>
      <vt:lpstr>project</vt:lpstr>
      <vt:lpstr>antwoorden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Eveline</dc:creator>
  <cp:lastModifiedBy>Hans van Leeuwen</cp:lastModifiedBy>
  <cp:revision>268</cp:revision>
  <dcterms:created xsi:type="dcterms:W3CDTF">2012-09-29T06:43:29Z</dcterms:created>
  <dcterms:modified xsi:type="dcterms:W3CDTF">2016-11-22T14:13:42Z</dcterms:modified>
</cp:coreProperties>
</file>